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54" r:id="rId2"/>
    <p:sldMasterId id="2147483766" r:id="rId3"/>
  </p:sldMasterIdLst>
  <p:sldIdLst>
    <p:sldId id="256" r:id="rId4"/>
    <p:sldId id="257" r:id="rId5"/>
    <p:sldId id="258" r:id="rId6"/>
    <p:sldId id="260" r:id="rId7"/>
    <p:sldId id="261" r:id="rId8"/>
    <p:sldId id="348" r:id="rId9"/>
    <p:sldId id="349" r:id="rId10"/>
    <p:sldId id="350" r:id="rId11"/>
    <p:sldId id="264" r:id="rId12"/>
    <p:sldId id="265" r:id="rId13"/>
    <p:sldId id="266" r:id="rId14"/>
    <p:sldId id="351" r:id="rId15"/>
    <p:sldId id="352" r:id="rId16"/>
    <p:sldId id="269" r:id="rId17"/>
    <p:sldId id="353" r:id="rId18"/>
    <p:sldId id="354" r:id="rId19"/>
    <p:sldId id="355" r:id="rId20"/>
    <p:sldId id="357" r:id="rId21"/>
    <p:sldId id="520" r:id="rId22"/>
    <p:sldId id="511" r:id="rId23"/>
    <p:sldId id="512" r:id="rId24"/>
    <p:sldId id="514" r:id="rId25"/>
    <p:sldId id="521" r:id="rId26"/>
    <p:sldId id="356" r:id="rId27"/>
    <p:sldId id="515" r:id="rId28"/>
    <p:sldId id="517" r:id="rId29"/>
    <p:sldId id="518" r:id="rId30"/>
    <p:sldId id="522"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7"/>
    <p:restoredTop sz="94640"/>
  </p:normalViewPr>
  <p:slideViewPr>
    <p:cSldViewPr snapToGrid="0" snapToObjects="1">
      <p:cViewPr>
        <p:scale>
          <a:sx n="103" d="100"/>
          <a:sy n="103" d="100"/>
        </p:scale>
        <p:origin x="10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11"/>
          </p:nvPr>
        </p:nvSpPr>
        <p:spPr>
          <a:xfrm>
            <a:off x="1127124" y="329307"/>
            <a:ext cx="5943668" cy="309201"/>
          </a:xfrm>
        </p:spPr>
        <p:txBody>
          <a:bodyPr/>
          <a:lstStyle/>
          <a:p>
            <a:endParaRPr lang="es-ES_tradnl"/>
          </a:p>
        </p:txBody>
      </p:sp>
      <p:sp>
        <p:nvSpPr>
          <p:cNvPr id="6" name="Slide Number Placeholder 5"/>
          <p:cNvSpPr>
            <a:spLocks noGrp="1"/>
          </p:cNvSpPr>
          <p:nvPr>
            <p:ph type="sldNum" sz="quarter" idx="12"/>
          </p:nvPr>
        </p:nvSpPr>
        <p:spPr>
          <a:xfrm>
            <a:off x="9924392" y="134930"/>
            <a:ext cx="811019" cy="503578"/>
          </a:xfrm>
        </p:spPr>
        <p:txBody>
          <a:bodyPr/>
          <a:lstStyle/>
          <a:p>
            <a:fld id="{23A1C563-0797-A849-A673-354BB1C48DD2}" type="slidenum">
              <a:rPr lang="es-ES_tradnl" smtClean="0"/>
              <a:t>‹Nº›</a:t>
            </a:fld>
            <a:endParaRPr lang="es-ES_trad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3843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573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1602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5CBD7-D1F7-2143-9874-58F0CAB199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976A073A-06BD-6940-962B-3AD0CBDA6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28437819-85DB-8244-BBD8-65AD4D537AC3}"/>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B0A11E1A-5F74-6746-8B70-75ACAFC3F99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221797C-E6AA-284F-B8CE-F26F2D7C0DDB}"/>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18299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09D44-8D32-5C45-9727-526D8520C67B}"/>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1134929-CF71-8B4E-B8D8-F9FAAE5E15A9}"/>
              </a:ext>
            </a:extLst>
          </p:cNvPr>
          <p:cNvSpPr>
            <a:spLocks noGrp="1"/>
          </p:cNvSpPr>
          <p:nvPr>
            <p:ph idx="1"/>
          </p:nvPr>
        </p:nvSpPr>
        <p:spPr/>
        <p:txBody>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D7C2AD15-1F24-F847-9203-8D7A9E30CCA6}"/>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A01C7EFE-1865-7445-BCDF-1B84770611B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968B24C-FDDF-714C-BBCD-89D30C5F4EA8}"/>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10746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6969E-4F4E-484C-8077-13A012F7A4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AFA20ABA-6953-7D4C-A08A-57B9BFCA9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A5496B88-DDE3-A342-A452-D1D213AF3019}"/>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6C41FA7B-B20E-D543-9B99-4B906F11D3BD}"/>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1F3C2B2-3B81-344B-9D8D-967E3D6FA2DF}"/>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3206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1AE89-9E40-A849-A686-814F261342F5}"/>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386BC83E-DAA4-AE45-8C3E-00DF684B9DC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376AD4E1-BF03-844D-9CBC-4FCA06B74C5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01260ED1-6CE3-9940-BE5D-878F2AC6F9F2}"/>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6" name="Marcador de pie de página 5">
            <a:extLst>
              <a:ext uri="{FF2B5EF4-FFF2-40B4-BE49-F238E27FC236}">
                <a16:creationId xmlns:a16="http://schemas.microsoft.com/office/drawing/2014/main" id="{A7295A57-A7A6-F040-9580-D842A75632F0}"/>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05718274-29AC-3042-A03C-9F27B188A3CC}"/>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23070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97744-CC15-8640-A62A-1AE6494C61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84D11260-290A-0A4A-A56A-81A46E628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6A0B0267-2CBE-CB42-B2A6-8D548E38BB4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S_tradnl"/>
          </a:p>
        </p:txBody>
      </p:sp>
      <p:sp>
        <p:nvSpPr>
          <p:cNvPr id="5" name="Marcador de texto 4">
            <a:extLst>
              <a:ext uri="{FF2B5EF4-FFF2-40B4-BE49-F238E27FC236}">
                <a16:creationId xmlns:a16="http://schemas.microsoft.com/office/drawing/2014/main" id="{71001E78-16B2-854B-93D8-99F1B7857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6" name="Marcador de contenido 5">
            <a:extLst>
              <a:ext uri="{FF2B5EF4-FFF2-40B4-BE49-F238E27FC236}">
                <a16:creationId xmlns:a16="http://schemas.microsoft.com/office/drawing/2014/main" id="{B0438315-B429-594F-84A6-A5023C74D255}"/>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S_tradnl"/>
          </a:p>
        </p:txBody>
      </p:sp>
      <p:sp>
        <p:nvSpPr>
          <p:cNvPr id="7" name="Marcador de fecha 6">
            <a:extLst>
              <a:ext uri="{FF2B5EF4-FFF2-40B4-BE49-F238E27FC236}">
                <a16:creationId xmlns:a16="http://schemas.microsoft.com/office/drawing/2014/main" id="{4FADE58E-0065-1A46-A7AD-5BAADE5FF264}"/>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8" name="Marcador de pie de página 7">
            <a:extLst>
              <a:ext uri="{FF2B5EF4-FFF2-40B4-BE49-F238E27FC236}">
                <a16:creationId xmlns:a16="http://schemas.microsoft.com/office/drawing/2014/main" id="{473F2178-E652-D449-8417-7055678879A8}"/>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A8D6209A-21B1-574D-B303-21BC0F0EBC93}"/>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40656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89096-E110-AF4E-9447-C40A28BCB109}"/>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85A53D67-F8FA-BF4F-93CC-2976ED3CE4CD}"/>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4" name="Marcador de pie de página 3">
            <a:extLst>
              <a:ext uri="{FF2B5EF4-FFF2-40B4-BE49-F238E27FC236}">
                <a16:creationId xmlns:a16="http://schemas.microsoft.com/office/drawing/2014/main" id="{9E8D42A7-87FD-084F-85F2-5B798DA4E798}"/>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C1428825-B7D1-C044-8EAD-725AC4D85E12}"/>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280423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6061FD-8D52-E14A-A8BA-8A20D4E48EA6}"/>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3" name="Marcador de pie de página 2">
            <a:extLst>
              <a:ext uri="{FF2B5EF4-FFF2-40B4-BE49-F238E27FC236}">
                <a16:creationId xmlns:a16="http://schemas.microsoft.com/office/drawing/2014/main" id="{BC31CA7F-0C34-E842-853E-F8AA5482D39C}"/>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6F890AA9-2362-7844-ADF8-EA66032BA01A}"/>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41330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C3CC9-5928-A24A-A688-D56EF7A0D7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48BE6379-9B0F-1841-A724-BB3DF19A5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S_tradnl"/>
          </a:p>
        </p:txBody>
      </p:sp>
      <p:sp>
        <p:nvSpPr>
          <p:cNvPr id="4" name="Marcador de texto 3">
            <a:extLst>
              <a:ext uri="{FF2B5EF4-FFF2-40B4-BE49-F238E27FC236}">
                <a16:creationId xmlns:a16="http://schemas.microsoft.com/office/drawing/2014/main" id="{2575052A-213B-C548-90F9-616F32CCB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ACBFB343-E934-2842-AFB6-F3CDF6E521FC}"/>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6" name="Marcador de pie de página 5">
            <a:extLst>
              <a:ext uri="{FF2B5EF4-FFF2-40B4-BE49-F238E27FC236}">
                <a16:creationId xmlns:a16="http://schemas.microsoft.com/office/drawing/2014/main" id="{6915CE9D-F3E8-AF49-AD74-3687D85434E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79F0A8E0-634A-5044-A273-985A48586E00}"/>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311391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lvl1pPr>
              <a:defRPr sz="1200"/>
            </a:lvl1p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11"/>
          </p:nvPr>
        </p:nvSpPr>
        <p:spPr/>
        <p:txBody>
          <a:bodyPr/>
          <a:lstStyle>
            <a:lvl1pPr>
              <a:defRPr sz="1200"/>
            </a:lvl1pPr>
          </a:lstStyle>
          <a:p>
            <a:endParaRPr lang="es-ES_tradnl"/>
          </a:p>
        </p:txBody>
      </p:sp>
      <p:sp>
        <p:nvSpPr>
          <p:cNvPr id="6" name="Slide Number Placeholder 5"/>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98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EC14F-0712-EC49-AA63-DA44F2E4E5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A3B8D238-25A8-024F-8775-6D990CA3A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F6B044DF-50FB-CB4F-9094-092CE3DE8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D64887CD-F5F8-EE4F-B45D-793C1BA7F1A2}"/>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6" name="Marcador de pie de página 5">
            <a:extLst>
              <a:ext uri="{FF2B5EF4-FFF2-40B4-BE49-F238E27FC236}">
                <a16:creationId xmlns:a16="http://schemas.microsoft.com/office/drawing/2014/main" id="{7AB84223-D1F3-E445-B4C8-A32AF12AF670}"/>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CCF4A62D-2882-114A-8491-A2136EAF9B76}"/>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21013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0DBC2B-25B3-754F-95C3-B4EF400745DA}"/>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76E1DF3A-508E-5B4F-8A32-14A68EA0DD42}"/>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D2EDADF7-AAC4-DE42-A8FC-25250A145DF7}"/>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61169F7B-AB16-2343-BA57-A1A6E880257D}"/>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A825E2E-03C4-424D-BC31-782492EB4677}"/>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255791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1E25A-A430-564C-84F2-9B19C26E399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C995E419-250D-0248-BBC9-2289F658E3C2}"/>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31A71C2A-834B-E441-BA1D-402826F7D1C8}"/>
              </a:ext>
            </a:extLst>
          </p:cNvPr>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78590E4D-B551-E940-AF25-E844A6B5832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BE1F574-F5E2-A343-86A0-E5FFABC29F94}"/>
              </a:ext>
            </a:extLst>
          </p:cNvPr>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229883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2750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48045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27982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88989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3BC724E-43DA-4BA1-AF72-7E9DD81F34D8}" type="datetimeFigureOut">
              <a:rPr lang="es-MX" smtClean="0"/>
              <a:t>17/10/18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3205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3BC724E-43DA-4BA1-AF72-7E9DD81F34D8}" type="datetimeFigureOut">
              <a:rPr lang="es-MX" smtClean="0"/>
              <a:t>17/10/18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0439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BC724E-43DA-4BA1-AF72-7E9DD81F34D8}" type="datetimeFigureOut">
              <a:rPr lang="es-MX" smtClean="0"/>
              <a:t>17/10/18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82822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18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7914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C724E-43DA-4BA1-AF72-7E9DD81F34D8}" type="datetimeFigureOut">
              <a:rPr lang="es-MX" smtClean="0"/>
              <a:t>17/10/18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19818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95216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BC724E-43DA-4BA1-AF72-7E9DD81F34D8}" type="datetimeFigureOut">
              <a:rPr lang="es-MX" smtClean="0"/>
              <a:t>17/10/18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582CFA1-8205-4259-8039-6CE321CFEAB4}" type="slidenum">
              <a:rPr lang="es-MX" smtClean="0"/>
              <a:t>‹Nº›</a:t>
            </a:fld>
            <a:endParaRPr lang="es-MX"/>
          </a:p>
        </p:txBody>
      </p:sp>
    </p:spTree>
    <p:extLst>
      <p:ext uri="{BB962C8B-B14F-4D97-AF65-F5344CB8AC3E}">
        <p14:creationId xmlns:p14="http://schemas.microsoft.com/office/powerpoint/2010/main" val="37084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863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129166" y="2974448"/>
            <a:ext cx="4645152" cy="249387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094337" y="2971669"/>
            <a:ext cx="4645152" cy="2487193"/>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0625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056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6727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72E6FFD4-1FEE-A642-BDC3-8E14CB343C5F}" type="datetimeFigureOut">
              <a:rPr lang="es-ES_tradnl" smtClean="0"/>
              <a:t>17/10/18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3A1C563-0797-A849-A673-354BB1C48DD2}" type="slidenum">
              <a:rPr lang="es-ES_tradnl" smtClean="0"/>
              <a:t>‹Nº›</a:t>
            </a:fld>
            <a:endParaRPr lang="es-ES_trad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465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72E6FFD4-1FEE-A642-BDC3-8E14CB343C5F}" type="datetimeFigureOut">
              <a:rPr lang="es-ES_tradnl" smtClean="0"/>
              <a:t>17/10/18</a:t>
            </a:fld>
            <a:endParaRPr lang="es-ES_tradnl"/>
          </a:p>
        </p:txBody>
      </p:sp>
      <p:sp>
        <p:nvSpPr>
          <p:cNvPr id="6" name="Footer Placeholder 5"/>
          <p:cNvSpPr>
            <a:spLocks noGrp="1"/>
          </p:cNvSpPr>
          <p:nvPr>
            <p:ph type="ftr" sz="quarter" idx="11"/>
          </p:nvPr>
        </p:nvSpPr>
        <p:spPr>
          <a:xfrm>
            <a:off x="1125300" y="318640"/>
            <a:ext cx="4877818" cy="320931"/>
          </a:xfrm>
        </p:spPr>
        <p:txBody>
          <a:bodyPr/>
          <a:lstStyle/>
          <a:p>
            <a:endParaRPr lang="es-ES_tradnl"/>
          </a:p>
        </p:txBody>
      </p:sp>
      <p:sp>
        <p:nvSpPr>
          <p:cNvPr id="7" name="Slide Number Placeholder 6"/>
          <p:cNvSpPr>
            <a:spLocks noGrp="1"/>
          </p:cNvSpPr>
          <p:nvPr>
            <p:ph type="sldNum" sz="quarter" idx="12"/>
          </p:nvPr>
        </p:nvSpPr>
        <p:spPr>
          <a:xfrm>
            <a:off x="6176794" y="137408"/>
            <a:ext cx="811019" cy="503578"/>
          </a:xfrm>
        </p:spPr>
        <p:txBody>
          <a:bodyPr/>
          <a:lstStyle/>
          <a:p>
            <a:fld id="{23A1C563-0797-A849-A673-354BB1C48DD2}" type="slidenum">
              <a:rPr lang="es-ES_tradnl" smtClean="0"/>
              <a:t>‹Nº›</a:t>
            </a:fld>
            <a:endParaRPr lang="es-ES_trad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19462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E6FFD4-1FEE-A642-BDC3-8E14CB343C5F}" type="datetimeFigureOut">
              <a:rPr lang="es-ES_tradnl" smtClean="0"/>
              <a:t>17/10/18</a:t>
            </a:fld>
            <a:endParaRPr lang="es-ES_tradnl"/>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148991163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5719EC-F848-344C-969E-E44BEA059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A5130B1B-9740-1E46-8FB0-C1171AF9D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1C019E0A-7F97-164D-832E-2804696D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FFD4-1FEE-A642-BDC3-8E14CB343C5F}" type="datetimeFigureOut">
              <a:rPr lang="es-ES_tradnl" smtClean="0"/>
              <a:t>17/10/18</a:t>
            </a:fld>
            <a:endParaRPr lang="es-ES_tradnl"/>
          </a:p>
        </p:txBody>
      </p:sp>
      <p:sp>
        <p:nvSpPr>
          <p:cNvPr id="5" name="Marcador de pie de página 4">
            <a:extLst>
              <a:ext uri="{FF2B5EF4-FFF2-40B4-BE49-F238E27FC236}">
                <a16:creationId xmlns:a16="http://schemas.microsoft.com/office/drawing/2014/main" id="{ED95FDBD-1A3D-A149-AB48-8C9259DB7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42A7EB3F-E345-244E-9E1F-4AE6461A4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1C563-0797-A849-A673-354BB1C48DD2}" type="slidenum">
              <a:rPr lang="es-ES_tradnl" smtClean="0"/>
              <a:t>‹Nº›</a:t>
            </a:fld>
            <a:endParaRPr lang="es-ES_tradnl"/>
          </a:p>
        </p:txBody>
      </p:sp>
    </p:spTree>
    <p:extLst>
      <p:ext uri="{BB962C8B-B14F-4D97-AF65-F5344CB8AC3E}">
        <p14:creationId xmlns:p14="http://schemas.microsoft.com/office/powerpoint/2010/main" val="403318481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3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C724E-43DA-4BA1-AF72-7E9DD81F34D8}" type="datetimeFigureOut">
              <a:rPr lang="es-MX" smtClean="0"/>
              <a:t>17/10/18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2CFA1-8205-4259-8039-6CE321CFEAB4}" type="slidenum">
              <a:rPr lang="es-MX" smtClean="0"/>
              <a:t>‹Nº›</a:t>
            </a:fld>
            <a:endParaRPr lang="es-MX"/>
          </a:p>
        </p:txBody>
      </p:sp>
    </p:spTree>
    <p:extLst>
      <p:ext uri="{BB962C8B-B14F-4D97-AF65-F5344CB8AC3E}">
        <p14:creationId xmlns:p14="http://schemas.microsoft.com/office/powerpoint/2010/main" val="95975897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E9A709-C45A-3442-A83F-B934A56CD0E2}"/>
              </a:ext>
            </a:extLst>
          </p:cNvPr>
          <p:cNvPicPr>
            <a:picLocks noChangeAspect="1"/>
          </p:cNvPicPr>
          <p:nvPr/>
        </p:nvPicPr>
        <p:blipFill rotWithShape="1">
          <a:blip r:embed="rId2"/>
          <a:srcRect l="2098" t="9091" r="17096"/>
          <a:stretch/>
        </p:blipFill>
        <p:spPr>
          <a:xfrm>
            <a:off x="2" y="10"/>
            <a:ext cx="12191695" cy="6857990"/>
          </a:xfrm>
          <a:prstGeom prst="rect">
            <a:avLst/>
          </a:prstGeom>
        </p:spPr>
      </p:pic>
      <p:sp>
        <p:nvSpPr>
          <p:cNvPr id="14" name="Rectangle 9">
            <a:extLst>
              <a:ext uri="{FF2B5EF4-FFF2-40B4-BE49-F238E27FC236}">
                <a16:creationId xmlns:a16="http://schemas.microsoft.com/office/drawing/2014/main" id="{8324065E-E64E-484D-84AE-BB73D056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F085DC-03BC-0C46-AEF2-239870128EF3}"/>
              </a:ext>
            </a:extLst>
          </p:cNvPr>
          <p:cNvSpPr>
            <a:spLocks noGrp="1"/>
          </p:cNvSpPr>
          <p:nvPr>
            <p:ph type="ctrTitle"/>
          </p:nvPr>
        </p:nvSpPr>
        <p:spPr>
          <a:xfrm>
            <a:off x="1300526" y="3546341"/>
            <a:ext cx="6829044" cy="1112621"/>
          </a:xfrm>
        </p:spPr>
        <p:txBody>
          <a:bodyPr>
            <a:normAutofit/>
          </a:bodyPr>
          <a:lstStyle/>
          <a:p>
            <a:pPr algn="r"/>
            <a:r>
              <a:rPr lang="es-ES_tradnl" sz="3700">
                <a:solidFill>
                  <a:srgbClr val="FFFFFE"/>
                </a:solidFill>
              </a:rPr>
              <a:t>ACTUAR CON LA FUERZA DEL ESPÍRITU SANTO</a:t>
            </a:r>
          </a:p>
        </p:txBody>
      </p:sp>
      <p:sp>
        <p:nvSpPr>
          <p:cNvPr id="3" name="Subtítulo 2">
            <a:extLst>
              <a:ext uri="{FF2B5EF4-FFF2-40B4-BE49-F238E27FC236}">
                <a16:creationId xmlns:a16="http://schemas.microsoft.com/office/drawing/2014/main" id="{939951EF-437A-1840-ABE5-2D8BC646DD56}"/>
              </a:ext>
            </a:extLst>
          </p:cNvPr>
          <p:cNvSpPr>
            <a:spLocks noGrp="1"/>
          </p:cNvSpPr>
          <p:nvPr>
            <p:ph type="subTitle" idx="1"/>
          </p:nvPr>
        </p:nvSpPr>
        <p:spPr>
          <a:xfrm>
            <a:off x="1124465" y="4669144"/>
            <a:ext cx="7005103" cy="884355"/>
          </a:xfrm>
        </p:spPr>
        <p:txBody>
          <a:bodyPr>
            <a:normAutofit fontScale="92500" lnSpcReduction="10000"/>
          </a:bodyPr>
          <a:lstStyle/>
          <a:p>
            <a:pPr algn="r">
              <a:lnSpc>
                <a:spcPct val="110000"/>
              </a:lnSpc>
            </a:pPr>
            <a:r>
              <a:rPr lang="es-ES_tradnl" sz="2000" dirty="0">
                <a:solidFill>
                  <a:srgbClr val="FFFFFE"/>
                </a:solidFill>
              </a:rPr>
              <a:t>TERCER MOMENTO</a:t>
            </a:r>
          </a:p>
          <a:p>
            <a:pPr algn="r">
              <a:lnSpc>
                <a:spcPct val="110000"/>
              </a:lnSpc>
            </a:pPr>
            <a:r>
              <a:rPr lang="es-ES_tradnl" dirty="0">
                <a:solidFill>
                  <a:srgbClr val="FFFFFE"/>
                </a:solidFill>
              </a:rPr>
              <a:t>DISCERNIMIENTO PASTORAL</a:t>
            </a:r>
          </a:p>
        </p:txBody>
      </p:sp>
      <p:pic>
        <p:nvPicPr>
          <p:cNvPr id="15" name="Picture 11">
            <a:extLst>
              <a:ext uri="{FF2B5EF4-FFF2-40B4-BE49-F238E27FC236}">
                <a16:creationId xmlns:a16="http://schemas.microsoft.com/office/drawing/2014/main" id="{4B0E1570-C6E8-49B6-A377-07EB44A368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1326432" y="3227912"/>
            <a:ext cx="6803136" cy="155448"/>
          </a:xfrm>
          <a:prstGeom prst="rect">
            <a:avLst/>
          </a:prstGeom>
          <a:noFill/>
          <a:ln>
            <a:noFill/>
          </a:ln>
        </p:spPr>
      </p:pic>
      <p:pic>
        <p:nvPicPr>
          <p:cNvPr id="13" name="Picture 4" descr="C:\Users\antonia\Desktop\Pdrenuestro\gen1.png">
            <a:extLst>
              <a:ext uri="{FF2B5EF4-FFF2-40B4-BE49-F238E27FC236}">
                <a16:creationId xmlns:a16="http://schemas.microsoft.com/office/drawing/2014/main" id="{174AE964-93DA-7D48-8720-6DAEB89DED96}"/>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4714" y="-26532"/>
            <a:ext cx="12312025" cy="6935788"/>
          </a:xfrm>
          <a:prstGeom prst="rect">
            <a:avLst/>
          </a:prstGeom>
          <a:noFill/>
          <a:ln w="9525">
            <a:noFill/>
            <a:miter lim="800000"/>
            <a:headEnd/>
            <a:tailEnd/>
          </a:ln>
        </p:spPr>
      </p:pic>
    </p:spTree>
    <p:extLst>
      <p:ext uri="{BB962C8B-B14F-4D97-AF65-F5344CB8AC3E}">
        <p14:creationId xmlns:p14="http://schemas.microsoft.com/office/powerpoint/2010/main" val="124692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A72C58-A6A8-D845-A410-17D26949962F}"/>
              </a:ext>
            </a:extLst>
          </p:cNvPr>
          <p:cNvPicPr>
            <a:picLocks noChangeAspect="1"/>
          </p:cNvPicPr>
          <p:nvPr/>
        </p:nvPicPr>
        <p:blipFill rotWithShape="1">
          <a:blip r:embed="rId2"/>
          <a:srcRect t="1483" b="1534"/>
          <a:stretch/>
        </p:blipFill>
        <p:spPr>
          <a:xfrm>
            <a:off x="-1" y="14524"/>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F7495F76-A40F-BB49-BC11-4A8DA79A4AC6}"/>
              </a:ext>
            </a:extLst>
          </p:cNvPr>
          <p:cNvSpPr>
            <a:spLocks noGrp="1"/>
          </p:cNvSpPr>
          <p:nvPr>
            <p:ph type="title"/>
          </p:nvPr>
        </p:nvSpPr>
        <p:spPr>
          <a:xfrm>
            <a:off x="778014" y="1186721"/>
            <a:ext cx="4204137" cy="1342754"/>
          </a:xfrm>
        </p:spPr>
        <p:txBody>
          <a:bodyPr>
            <a:normAutofit/>
          </a:bodyPr>
          <a:lstStyle/>
          <a:p>
            <a:pPr algn="ctr"/>
            <a:r>
              <a:rPr lang="es-ES_tradnl" sz="3600" dirty="0"/>
              <a:t>Preguntas para la reflexión</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A99B8D6-DBDD-FD49-BDC3-930710FF6E41}"/>
              </a:ext>
            </a:extLst>
          </p:cNvPr>
          <p:cNvSpPr>
            <a:spLocks noGrp="1"/>
          </p:cNvSpPr>
          <p:nvPr>
            <p:ph idx="1"/>
          </p:nvPr>
        </p:nvSpPr>
        <p:spPr>
          <a:xfrm>
            <a:off x="29190" y="2065017"/>
            <a:ext cx="5701784" cy="4176125"/>
          </a:xfrm>
        </p:spPr>
        <p:txBody>
          <a:bodyPr anchor="ctr">
            <a:normAutofit/>
          </a:bodyPr>
          <a:lstStyle/>
          <a:p>
            <a:r>
              <a:rPr lang="es-MX" sz="2400" dirty="0"/>
              <a:t>¿Qué actitudes nos sugiere este texto para realizar nuestra programación comunitaria?</a:t>
            </a:r>
            <a:br>
              <a:rPr lang="es-MX" sz="2400" dirty="0"/>
            </a:br>
            <a:endParaRPr lang="es-MX" sz="2400" dirty="0"/>
          </a:p>
          <a:p>
            <a:r>
              <a:rPr lang="es-MX" sz="2400" dirty="0"/>
              <a:t>¿Las acentuaciones de sinodalidad y </a:t>
            </a:r>
            <a:r>
              <a:rPr lang="es-MX" sz="2400" i="1" dirty="0"/>
              <a:t>espiritualidad de comunión</a:t>
            </a:r>
            <a:r>
              <a:rPr lang="es-MX" sz="2400" dirty="0"/>
              <a:t>, de qué manera nos inspiran para realizar nuestro objetivo de hoy que consiste en elaborar nuestra programación y calendarización? </a:t>
            </a:r>
            <a:r>
              <a:rPr lang="es-MX" sz="2000" dirty="0"/>
              <a:t> </a:t>
            </a:r>
          </a:p>
        </p:txBody>
      </p:sp>
    </p:spTree>
    <p:extLst>
      <p:ext uri="{BB962C8B-B14F-4D97-AF65-F5344CB8AC3E}">
        <p14:creationId xmlns:p14="http://schemas.microsoft.com/office/powerpoint/2010/main" val="176941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450E803F-6524-5D41-8B66-FC04FB45B1A2}"/>
              </a:ext>
            </a:extLst>
          </p:cNvPr>
          <p:cNvPicPr>
            <a:picLocks noChangeAspect="1"/>
          </p:cNvPicPr>
          <p:nvPr/>
        </p:nvPicPr>
        <p:blipFill rotWithShape="1">
          <a:blip r:embed="rId2">
            <a:alphaModFix amt="35000"/>
            <a:extLst/>
          </a:blip>
          <a:srcRect t="11655" b="4075"/>
          <a:stretch/>
        </p:blipFill>
        <p:spPr>
          <a:xfrm>
            <a:off x="20" y="1"/>
            <a:ext cx="12191980"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304800" y="1065862"/>
            <a:ext cx="3846565" cy="4726276"/>
          </a:xfrm>
        </p:spPr>
        <p:txBody>
          <a:bodyPr>
            <a:normAutofit/>
          </a:bodyPr>
          <a:lstStyle/>
          <a:p>
            <a:pPr algn="ctr"/>
            <a:r>
              <a:rPr lang="es-MX" sz="3200" b="1" dirty="0"/>
              <a:t>PRIMER PASO DEL ACTUAR </a:t>
            </a:r>
            <a:br>
              <a:rPr lang="es-MX" sz="3200" b="1" dirty="0"/>
            </a:br>
            <a:br>
              <a:rPr lang="es-MX" sz="2800" dirty="0"/>
            </a:br>
            <a:r>
              <a:rPr lang="es-MX" sz="2800" b="1" dirty="0"/>
              <a:t>Discernimiento pastoral </a:t>
            </a:r>
            <a:endParaRPr lang="es-ES_tradnl" sz="2800" dirty="0">
              <a:solidFill>
                <a:srgbClr val="FFFFFF"/>
              </a:solidFill>
            </a:endParaRPr>
          </a:p>
        </p:txBody>
      </p:sp>
      <p:cxnSp>
        <p:nvCxnSpPr>
          <p:cNvPr id="26" name="Straight Connector 2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4653373" y="101600"/>
            <a:ext cx="7538628" cy="6589486"/>
          </a:xfrm>
        </p:spPr>
        <p:txBody>
          <a:bodyPr anchor="ctr">
            <a:normAutofit/>
          </a:bodyPr>
          <a:lstStyle/>
          <a:p>
            <a:r>
              <a:rPr lang="es-MX" dirty="0"/>
              <a:t>El primer paso del actuar es el DISCERNIMIENTO PASTORAL que consiste en la comparación entre el marco de la realidad (retos) y el marco doc- trinal (exigencias).</a:t>
            </a:r>
          </a:p>
          <a:p>
            <a:r>
              <a:rPr lang="es-MX" dirty="0"/>
              <a:t>Supone el conocimiento previo de ambos. </a:t>
            </a:r>
            <a:endParaRPr lang="es-MX" sz="2000" dirty="0"/>
          </a:p>
          <a:p>
            <a:r>
              <a:rPr lang="es-MX" dirty="0"/>
              <a:t>Es la conclusión del estudio o de la investigación de la realidad expresada en un ejercicio comparativo entre “cómo está” con el “como debe ser”.</a:t>
            </a:r>
          </a:p>
          <a:p>
            <a:r>
              <a:rPr lang="es-MX" dirty="0"/>
              <a:t>La finalidad es definir y clarificar las principales necesidades y problemas que afectan la acción pastoral para establecer las acciones necesarias que modifiquen la situación existente. </a:t>
            </a:r>
            <a:endParaRPr lang="es-MX" sz="2000" dirty="0"/>
          </a:p>
        </p:txBody>
      </p:sp>
    </p:spTree>
    <p:extLst>
      <p:ext uri="{BB962C8B-B14F-4D97-AF65-F5344CB8AC3E}">
        <p14:creationId xmlns:p14="http://schemas.microsoft.com/office/powerpoint/2010/main" val="2951501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450E803F-6524-5D41-8B66-FC04FB45B1A2}"/>
              </a:ext>
            </a:extLst>
          </p:cNvPr>
          <p:cNvPicPr>
            <a:picLocks noChangeAspect="1"/>
          </p:cNvPicPr>
          <p:nvPr/>
        </p:nvPicPr>
        <p:blipFill rotWithShape="1">
          <a:blip r:embed="rId2">
            <a:alphaModFix amt="35000"/>
            <a:extLst/>
          </a:blip>
          <a:srcRect t="11655" b="4075"/>
          <a:stretch/>
        </p:blipFill>
        <p:spPr>
          <a:xfrm>
            <a:off x="20" y="1"/>
            <a:ext cx="12191980"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304800" y="1065862"/>
            <a:ext cx="3846565" cy="4726276"/>
          </a:xfrm>
        </p:spPr>
        <p:txBody>
          <a:bodyPr>
            <a:normAutofit/>
          </a:bodyPr>
          <a:lstStyle/>
          <a:p>
            <a:pPr algn="ctr"/>
            <a:r>
              <a:rPr lang="es-MX" sz="3200" b="1" dirty="0"/>
              <a:t>PRIMER PASO DEL ACTUAR </a:t>
            </a:r>
            <a:br>
              <a:rPr lang="es-MX" sz="3200" b="1" dirty="0"/>
            </a:br>
            <a:br>
              <a:rPr lang="es-MX" sz="2800" dirty="0"/>
            </a:br>
            <a:r>
              <a:rPr lang="es-MX" sz="2800" b="1" dirty="0"/>
              <a:t>Discernimiento pastoral </a:t>
            </a:r>
            <a:endParaRPr lang="es-ES_tradnl" sz="2800" dirty="0">
              <a:solidFill>
                <a:srgbClr val="FFFFFF"/>
              </a:solidFill>
            </a:endParaRPr>
          </a:p>
        </p:txBody>
      </p:sp>
      <p:cxnSp>
        <p:nvCxnSpPr>
          <p:cNvPr id="26" name="Straight Connector 2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5155379" y="1065862"/>
            <a:ext cx="6383478" cy="4726276"/>
          </a:xfrm>
        </p:spPr>
        <p:txBody>
          <a:bodyPr anchor="ctr">
            <a:normAutofit/>
          </a:bodyPr>
          <a:lstStyle/>
          <a:p>
            <a:r>
              <a:rPr lang="es-MX" dirty="0"/>
              <a:t>•Iniciamos este primer paso del actuar con un breve momento de oración personal y ambiente de contemplación. Luego se responde a la siguiente pregunta: </a:t>
            </a:r>
          </a:p>
          <a:p>
            <a:r>
              <a:rPr lang="es-MX" dirty="0"/>
              <a:t>¿Cuál de los retos o de las exigencias, considero que Dios me pide trabajar para este año, y nos ayude a tener una comunidad como Él la quiere? </a:t>
            </a:r>
            <a:endParaRPr lang="es-MX" sz="2000" dirty="0"/>
          </a:p>
          <a:p>
            <a:endParaRPr lang="es-MX" sz="2000" dirty="0">
              <a:solidFill>
                <a:srgbClr val="FFFFFF"/>
              </a:solidFill>
            </a:endParaRPr>
          </a:p>
        </p:txBody>
      </p:sp>
    </p:spTree>
    <p:extLst>
      <p:ext uri="{BB962C8B-B14F-4D97-AF65-F5344CB8AC3E}">
        <p14:creationId xmlns:p14="http://schemas.microsoft.com/office/powerpoint/2010/main" val="2680130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s-MX" sz="2200" b="1">
                <a:solidFill>
                  <a:srgbClr val="FFFFFF"/>
                </a:solidFill>
              </a:rPr>
              <a:t>PRIMER PASO DEL ACTUAR </a:t>
            </a:r>
            <a:br>
              <a:rPr lang="es-MX" sz="2200" b="1">
                <a:solidFill>
                  <a:srgbClr val="FFFFFF"/>
                </a:solidFill>
              </a:rPr>
            </a:br>
            <a:br>
              <a:rPr lang="es-MX" sz="2200">
                <a:solidFill>
                  <a:srgbClr val="FFFFFF"/>
                </a:solidFill>
              </a:rPr>
            </a:br>
            <a:r>
              <a:rPr lang="es-MX" sz="2200" b="1">
                <a:solidFill>
                  <a:srgbClr val="FFFFFF"/>
                </a:solidFill>
              </a:rPr>
              <a:t>Discernimiento pastoral </a:t>
            </a:r>
            <a:endParaRPr lang="es-ES_tradnl" sz="2200">
              <a:solidFill>
                <a:srgbClr val="FFFFFF"/>
              </a:solidFill>
            </a:endParaRPr>
          </a:p>
        </p:txBody>
      </p:sp>
      <p:pic>
        <p:nvPicPr>
          <p:cNvPr id="5" name="Imagen 4">
            <a:extLst>
              <a:ext uri="{FF2B5EF4-FFF2-40B4-BE49-F238E27FC236}">
                <a16:creationId xmlns:a16="http://schemas.microsoft.com/office/drawing/2014/main" id="{855A6C4F-61D3-1840-86AA-CC83202255DD}"/>
              </a:ext>
            </a:extLst>
          </p:cNvPr>
          <p:cNvPicPr>
            <a:picLocks noChangeAspect="1"/>
          </p:cNvPicPr>
          <p:nvPr/>
        </p:nvPicPr>
        <p:blipFill rotWithShape="1">
          <a:blip r:embed="rId2"/>
          <a:srcRect r="-2" b="1337"/>
          <a:stretch/>
        </p:blipFill>
        <p:spPr>
          <a:xfrm>
            <a:off x="3620183" y="1414702"/>
            <a:ext cx="8332800" cy="2815770"/>
          </a:xfrm>
          <a:prstGeom prst="rect">
            <a:avLst/>
          </a:prstGeom>
        </p:spPr>
      </p:pic>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3971140" y="355159"/>
            <a:ext cx="7630886" cy="1059543"/>
          </a:xfrm>
        </p:spPr>
        <p:txBody>
          <a:bodyPr>
            <a:normAutofit lnSpcReduction="10000"/>
          </a:bodyPr>
          <a:lstStyle/>
          <a:p>
            <a:pPr marL="0" indent="0" algn="ctr">
              <a:buNone/>
            </a:pPr>
            <a:r>
              <a:rPr lang="es-MX" sz="2400" dirty="0"/>
              <a:t>Ofrecer por escrito a todos los participantes una hoja con los retos del primer momento y las exigencias del segundo momento para trabajar el discernimiento: </a:t>
            </a:r>
          </a:p>
          <a:p>
            <a:endParaRPr lang="es-MX" sz="1800" dirty="0"/>
          </a:p>
        </p:txBody>
      </p:sp>
      <p:sp>
        <p:nvSpPr>
          <p:cNvPr id="12" name="Marcador de contenido 2">
            <a:extLst>
              <a:ext uri="{FF2B5EF4-FFF2-40B4-BE49-F238E27FC236}">
                <a16:creationId xmlns:a16="http://schemas.microsoft.com/office/drawing/2014/main" id="{8B187E80-B150-A340-AF79-E3A2033AF8C4}"/>
              </a:ext>
            </a:extLst>
          </p:cNvPr>
          <p:cNvSpPr txBox="1">
            <a:spLocks/>
          </p:cNvSpPr>
          <p:nvPr/>
        </p:nvSpPr>
        <p:spPr>
          <a:xfrm>
            <a:off x="2438400" y="4717143"/>
            <a:ext cx="9622971" cy="2032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Se hace el trabajo y los que están más cercanos forman un pequeño grupo para compartir su discernimiento y llegan a señalar las acentuaciones (prioridades). </a:t>
            </a:r>
          </a:p>
          <a:p>
            <a:r>
              <a:rPr lang="es-MX" dirty="0"/>
              <a:t>Luego se hace un plenario donde todos juntos opinan para establecer dos acentuaciones (prioridades) en las que se trabajará este año. </a:t>
            </a:r>
            <a:endParaRPr lang="es-MX" sz="2400" dirty="0"/>
          </a:p>
        </p:txBody>
      </p:sp>
    </p:spTree>
    <p:extLst>
      <p:ext uri="{BB962C8B-B14F-4D97-AF65-F5344CB8AC3E}">
        <p14:creationId xmlns:p14="http://schemas.microsoft.com/office/powerpoint/2010/main" val="19442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FBE3C1C4-7B2F-9E4D-9FD4-7D64505F26EA}"/>
              </a:ext>
            </a:extLst>
          </p:cNvPr>
          <p:cNvPicPr>
            <a:picLocks noChangeAspect="1"/>
          </p:cNvPicPr>
          <p:nvPr/>
        </p:nvPicPr>
        <p:blipFill rotWithShape="1">
          <a:blip r:embed="rId2">
            <a:alphaModFix amt="35000"/>
            <a:extLst/>
          </a:blip>
          <a:srcRect/>
          <a:stretch/>
        </p:blipFill>
        <p:spPr>
          <a:xfrm>
            <a:off x="0" y="1"/>
            <a:ext cx="12191999"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217714" y="1016000"/>
            <a:ext cx="4435657" cy="4776138"/>
          </a:xfrm>
        </p:spPr>
        <p:txBody>
          <a:bodyPr>
            <a:normAutofit/>
          </a:bodyPr>
          <a:lstStyle/>
          <a:p>
            <a:pPr algn="ctr"/>
            <a:r>
              <a:rPr lang="es-MX" sz="4000" b="1" dirty="0"/>
              <a:t>SEGUNDO PASO DEL ACTUAR </a:t>
            </a:r>
            <a:br>
              <a:rPr lang="es-MX" sz="4000" b="1" dirty="0"/>
            </a:br>
            <a:br>
              <a:rPr lang="es-MX" sz="3600" dirty="0"/>
            </a:br>
            <a:r>
              <a:rPr lang="es-MX" sz="3600" b="1" dirty="0"/>
              <a:t>Elaboración de las metas </a:t>
            </a:r>
            <a:endParaRPr lang="es-ES_tradnl" sz="3600" dirty="0">
              <a:solidFill>
                <a:srgbClr val="FFFFFF"/>
              </a:solidFill>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4850296" y="298173"/>
            <a:ext cx="7176052" cy="6420679"/>
          </a:xfrm>
        </p:spPr>
        <p:txBody>
          <a:bodyPr anchor="ctr">
            <a:normAutofit/>
          </a:bodyPr>
          <a:lstStyle/>
          <a:p>
            <a:pPr marL="0" indent="0">
              <a:buNone/>
            </a:pPr>
            <a:r>
              <a:rPr lang="es-MX" sz="3200" dirty="0"/>
              <a:t>No está por demás recordar qué son las metas, cuál es su importancia y cuáles son sus características.</a:t>
            </a:r>
          </a:p>
          <a:p>
            <a:pPr marL="0" indent="0">
              <a:buNone/>
            </a:pPr>
            <a:br>
              <a:rPr lang="es-MX" sz="3200" dirty="0"/>
            </a:br>
            <a:r>
              <a:rPr lang="es-MX" sz="3200" dirty="0"/>
              <a:t>¿Qué son las metas? Son el resultado que se pretende alcanzar en un plazo de- terminado para avanzar hacia el cumplimiento de un objetivo. </a:t>
            </a:r>
            <a:endParaRPr lang="es-MX" sz="3600" dirty="0"/>
          </a:p>
        </p:txBody>
      </p:sp>
    </p:spTree>
    <p:extLst>
      <p:ext uri="{BB962C8B-B14F-4D97-AF65-F5344CB8AC3E}">
        <p14:creationId xmlns:p14="http://schemas.microsoft.com/office/powerpoint/2010/main" val="2922538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FBE3C1C4-7B2F-9E4D-9FD4-7D64505F26EA}"/>
              </a:ext>
            </a:extLst>
          </p:cNvPr>
          <p:cNvPicPr>
            <a:picLocks noChangeAspect="1"/>
          </p:cNvPicPr>
          <p:nvPr/>
        </p:nvPicPr>
        <p:blipFill rotWithShape="1">
          <a:blip r:embed="rId2">
            <a:alphaModFix amt="35000"/>
            <a:extLst/>
          </a:blip>
          <a:srcRect/>
          <a:stretch/>
        </p:blipFill>
        <p:spPr>
          <a:xfrm>
            <a:off x="0" y="1"/>
            <a:ext cx="12191999"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217714" y="1016000"/>
            <a:ext cx="4435657" cy="4776138"/>
          </a:xfrm>
        </p:spPr>
        <p:txBody>
          <a:bodyPr>
            <a:normAutofit/>
          </a:bodyPr>
          <a:lstStyle/>
          <a:p>
            <a:pPr algn="ctr"/>
            <a:r>
              <a:rPr lang="es-MX" sz="4000" b="1" dirty="0"/>
              <a:t>SEGUNDO PASO DEL ACTUAR </a:t>
            </a:r>
            <a:br>
              <a:rPr lang="es-MX" sz="4000" b="1" dirty="0"/>
            </a:br>
            <a:br>
              <a:rPr lang="es-MX" sz="3600" dirty="0"/>
            </a:br>
            <a:r>
              <a:rPr lang="es-MX" sz="3600" b="1" dirty="0"/>
              <a:t>Elaboración de las metas </a:t>
            </a:r>
            <a:endParaRPr lang="es-ES_tradnl" sz="3600" dirty="0">
              <a:solidFill>
                <a:srgbClr val="FFFFFF"/>
              </a:solidFill>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4850296" y="298173"/>
            <a:ext cx="7176052" cy="6420679"/>
          </a:xfrm>
        </p:spPr>
        <p:txBody>
          <a:bodyPr anchor="ctr">
            <a:normAutofit/>
          </a:bodyPr>
          <a:lstStyle/>
          <a:p>
            <a:pPr marL="0" indent="0">
              <a:buNone/>
            </a:pPr>
            <a:r>
              <a:rPr lang="es-MX" sz="3200" dirty="0"/>
              <a:t>Recordemos lo que nos dice el VI Plan Diocesano de Pastoral en el No. 119: </a:t>
            </a:r>
          </a:p>
          <a:p>
            <a:pPr marL="0" indent="0">
              <a:buNone/>
            </a:pPr>
            <a:endParaRPr lang="es-MX" sz="3200" dirty="0"/>
          </a:p>
          <a:p>
            <a:pPr marL="0" indent="0">
              <a:buNone/>
            </a:pPr>
            <a:r>
              <a:rPr lang="es-MX" sz="3200" dirty="0"/>
              <a:t>Una meta debe ser verificable (comprobable), específica (precisa), mensurable (medible), realizable (posible y viable), realista (práctica), temporal (plazos de realización). </a:t>
            </a:r>
            <a:endParaRPr lang="es-MX" sz="3600" dirty="0"/>
          </a:p>
        </p:txBody>
      </p:sp>
    </p:spTree>
    <p:extLst>
      <p:ext uri="{BB962C8B-B14F-4D97-AF65-F5344CB8AC3E}">
        <p14:creationId xmlns:p14="http://schemas.microsoft.com/office/powerpoint/2010/main" val="2802112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FBE3C1C4-7B2F-9E4D-9FD4-7D64505F26EA}"/>
              </a:ext>
            </a:extLst>
          </p:cNvPr>
          <p:cNvPicPr>
            <a:picLocks noChangeAspect="1"/>
          </p:cNvPicPr>
          <p:nvPr/>
        </p:nvPicPr>
        <p:blipFill rotWithShape="1">
          <a:blip r:embed="rId2">
            <a:alphaModFix amt="35000"/>
            <a:extLst/>
          </a:blip>
          <a:srcRect/>
          <a:stretch/>
        </p:blipFill>
        <p:spPr>
          <a:xfrm>
            <a:off x="0" y="1"/>
            <a:ext cx="12191999"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217714" y="1016000"/>
            <a:ext cx="4435657" cy="4776138"/>
          </a:xfrm>
        </p:spPr>
        <p:txBody>
          <a:bodyPr>
            <a:normAutofit/>
          </a:bodyPr>
          <a:lstStyle/>
          <a:p>
            <a:pPr algn="ctr"/>
            <a:r>
              <a:rPr lang="es-MX" sz="4000" b="1" dirty="0"/>
              <a:t>SEGUNDO PASO DEL ACTUAR </a:t>
            </a:r>
            <a:br>
              <a:rPr lang="es-MX" sz="4000" b="1" dirty="0"/>
            </a:br>
            <a:br>
              <a:rPr lang="es-MX" sz="3600" dirty="0"/>
            </a:br>
            <a:r>
              <a:rPr lang="es-MX" sz="3600" b="1" dirty="0"/>
              <a:t>Elaboración de las metas </a:t>
            </a:r>
            <a:endParaRPr lang="es-ES_tradnl" sz="3600" dirty="0">
              <a:solidFill>
                <a:srgbClr val="FFFFFF"/>
              </a:solidFill>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4850296" y="298173"/>
            <a:ext cx="7176052" cy="6420679"/>
          </a:xfrm>
        </p:spPr>
        <p:txBody>
          <a:bodyPr anchor="ctr">
            <a:normAutofit/>
          </a:bodyPr>
          <a:lstStyle/>
          <a:p>
            <a:r>
              <a:rPr lang="es-MX" sz="3200" dirty="0"/>
              <a:t>Cuanto más claras y precisas sean las metas, más eficazmente se pondrán los medios para conseguirlas, y si son alcanzables generarán una fuerza operativa motivadora que impulse a seguir adelante.</a:t>
            </a:r>
            <a:br>
              <a:rPr lang="es-MX" sz="3200" dirty="0"/>
            </a:br>
            <a:r>
              <a:rPr lang="es-MX" sz="3200" dirty="0"/>
              <a:t>La formulación de las metas es un momento clave de la planeación pastoral participativa, por lo que deben ser elaboradas por quienes las pondrán en práctica. </a:t>
            </a:r>
            <a:endParaRPr lang="es-MX" sz="3600" dirty="0"/>
          </a:p>
        </p:txBody>
      </p:sp>
    </p:spTree>
    <p:extLst>
      <p:ext uri="{BB962C8B-B14F-4D97-AF65-F5344CB8AC3E}">
        <p14:creationId xmlns:p14="http://schemas.microsoft.com/office/powerpoint/2010/main" val="2424881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FBE3C1C4-7B2F-9E4D-9FD4-7D64505F26EA}"/>
              </a:ext>
            </a:extLst>
          </p:cNvPr>
          <p:cNvPicPr>
            <a:picLocks noChangeAspect="1"/>
          </p:cNvPicPr>
          <p:nvPr/>
        </p:nvPicPr>
        <p:blipFill rotWithShape="1">
          <a:blip r:embed="rId2">
            <a:alphaModFix amt="35000"/>
            <a:extLst/>
          </a:blip>
          <a:srcRect/>
          <a:stretch/>
        </p:blipFill>
        <p:spPr>
          <a:xfrm>
            <a:off x="0" y="1"/>
            <a:ext cx="12191999" cy="6857999"/>
          </a:xfrm>
          <a:prstGeom prst="rect">
            <a:avLst/>
          </a:prstGeom>
        </p:spPr>
      </p:pic>
      <p:sp>
        <p:nvSpPr>
          <p:cNvPr id="2" name="Título 1">
            <a:extLst>
              <a:ext uri="{FF2B5EF4-FFF2-40B4-BE49-F238E27FC236}">
                <a16:creationId xmlns:a16="http://schemas.microsoft.com/office/drawing/2014/main" id="{A62EC263-5E27-D246-BCF9-0593742A7428}"/>
              </a:ext>
            </a:extLst>
          </p:cNvPr>
          <p:cNvSpPr>
            <a:spLocks noGrp="1"/>
          </p:cNvSpPr>
          <p:nvPr>
            <p:ph type="title"/>
          </p:nvPr>
        </p:nvSpPr>
        <p:spPr>
          <a:xfrm>
            <a:off x="217714" y="1016000"/>
            <a:ext cx="4435657" cy="4776138"/>
          </a:xfrm>
        </p:spPr>
        <p:txBody>
          <a:bodyPr>
            <a:normAutofit/>
          </a:bodyPr>
          <a:lstStyle/>
          <a:p>
            <a:pPr algn="ctr"/>
            <a:r>
              <a:rPr lang="es-MX" sz="4000" b="1" dirty="0"/>
              <a:t>SEGUNDO PASO DEL ACTUAR </a:t>
            </a:r>
            <a:br>
              <a:rPr lang="es-MX" sz="4000" b="1" dirty="0"/>
            </a:br>
            <a:br>
              <a:rPr lang="es-MX" sz="3600" dirty="0"/>
            </a:br>
            <a:r>
              <a:rPr lang="es-MX" sz="3600" b="1" dirty="0"/>
              <a:t>Elaboración de las metas </a:t>
            </a:r>
            <a:endParaRPr lang="es-ES_tradnl" sz="3600" dirty="0">
              <a:solidFill>
                <a:srgbClr val="FFFFFF"/>
              </a:solidFill>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59B3A8-FB0C-824B-877F-B108F8CE758A}"/>
              </a:ext>
            </a:extLst>
          </p:cNvPr>
          <p:cNvSpPr>
            <a:spLocks noGrp="1"/>
          </p:cNvSpPr>
          <p:nvPr>
            <p:ph idx="1"/>
          </p:nvPr>
        </p:nvSpPr>
        <p:spPr>
          <a:xfrm>
            <a:off x="4850296" y="298173"/>
            <a:ext cx="7176052" cy="6420679"/>
          </a:xfrm>
        </p:spPr>
        <p:txBody>
          <a:bodyPr anchor="ctr">
            <a:normAutofit/>
          </a:bodyPr>
          <a:lstStyle/>
          <a:p>
            <a:r>
              <a:rPr lang="es-MX" sz="3200" dirty="0"/>
              <a:t>Las metas se redactan iniciando con un verbo en infinitivo. Los verbos en infinitivo son aquellos que manifiestan acciones sin estar determinados por un tiempo. </a:t>
            </a:r>
          </a:p>
          <a:p>
            <a:pPr marL="0" indent="0">
              <a:buNone/>
            </a:pPr>
            <a:endParaRPr lang="es-MX" sz="3200" dirty="0"/>
          </a:p>
          <a:p>
            <a:r>
              <a:rPr lang="es-MX" sz="3200" dirty="0"/>
              <a:t>Significa que indican el momento en el cual se realiza la acción. Su terminación siempre será en ar, er, ir, recordando que en la meta no se expresa el “para”. </a:t>
            </a:r>
            <a:endParaRPr lang="es-MX" sz="3600" dirty="0"/>
          </a:p>
        </p:txBody>
      </p:sp>
    </p:spTree>
    <p:extLst>
      <p:ext uri="{BB962C8B-B14F-4D97-AF65-F5344CB8AC3E}">
        <p14:creationId xmlns:p14="http://schemas.microsoft.com/office/powerpoint/2010/main" val="3592922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93204376-4A6A-4F43-9A4A-DBE32EDAFA75}"/>
              </a:ext>
            </a:extLst>
          </p:cNvPr>
          <p:cNvPicPr>
            <a:picLocks noChangeAspect="1"/>
          </p:cNvPicPr>
          <p:nvPr/>
        </p:nvPicPr>
        <p:blipFill rotWithShape="1">
          <a:blip r:embed="rId2">
            <a:alphaModFix amt="50000"/>
            <a:extLst/>
          </a:blip>
          <a:srcRect l="1894" r="1662" b="1"/>
          <a:stretch/>
        </p:blipFill>
        <p:spPr>
          <a:xfrm>
            <a:off x="20" y="1"/>
            <a:ext cx="12191980" cy="6857999"/>
          </a:xfrm>
          <a:prstGeom prst="rect">
            <a:avLst/>
          </a:prstGeom>
        </p:spPr>
      </p:pic>
      <p:sp>
        <p:nvSpPr>
          <p:cNvPr id="2" name="1 Título"/>
          <p:cNvSpPr>
            <a:spLocks noGrp="1"/>
          </p:cNvSpPr>
          <p:nvPr>
            <p:ph type="title"/>
          </p:nvPr>
        </p:nvSpPr>
        <p:spPr>
          <a:xfrm>
            <a:off x="4298140" y="171456"/>
            <a:ext cx="7750426" cy="6354850"/>
          </a:xfrm>
          <a:solidFill>
            <a:schemeClr val="bg1">
              <a:alpha val="48000"/>
            </a:schemeClr>
          </a:solidFill>
        </p:spPr>
        <p:txBody>
          <a:bodyPr vert="horz" lIns="91440" tIns="45720" rIns="91440" bIns="45720" rtlCol="0" anchor="ctr">
            <a:normAutofit/>
          </a:bodyPr>
          <a:lstStyle/>
          <a:p>
            <a:r>
              <a:rPr lang="es-ES_tradnl" sz="4000" b="1" dirty="0">
                <a:solidFill>
                  <a:srgbClr val="FFFFFF"/>
                </a:solidFill>
              </a:rPr>
              <a:t>• Asumir el compromiso bautismal.</a:t>
            </a:r>
            <a:br>
              <a:rPr lang="es-ES_tradnl" sz="4000" b="1" dirty="0">
                <a:solidFill>
                  <a:srgbClr val="FFFFFF"/>
                </a:solidFill>
              </a:rPr>
            </a:br>
            <a:r>
              <a:rPr lang="es-ES_tradnl" sz="4000" b="1" dirty="0">
                <a:solidFill>
                  <a:srgbClr val="FFFFFF"/>
                </a:solidFill>
              </a:rPr>
              <a:t>• Animar a las personas víctimas de la violencia.</a:t>
            </a:r>
            <a:br>
              <a:rPr lang="es-ES_tradnl" sz="4000" b="1" dirty="0">
                <a:solidFill>
                  <a:srgbClr val="FFFFFF"/>
                </a:solidFill>
              </a:rPr>
            </a:br>
            <a:r>
              <a:rPr lang="es-ES_tradnl" sz="4000" b="1" dirty="0">
                <a:solidFill>
                  <a:srgbClr val="FFFFFF"/>
                </a:solidFill>
              </a:rPr>
              <a:t>• Entender a fondo nuestro proceso diocesano de pastoral.</a:t>
            </a:r>
            <a:br>
              <a:rPr lang="es-ES_tradnl" sz="4000" b="1" dirty="0">
                <a:solidFill>
                  <a:srgbClr val="FFFFFF"/>
                </a:solidFill>
              </a:rPr>
            </a:br>
            <a:r>
              <a:rPr lang="es-ES_tradnl" sz="4000" b="1" dirty="0">
                <a:solidFill>
                  <a:srgbClr val="FFFFFF"/>
                </a:solidFill>
              </a:rPr>
              <a:t>• Involucrar al laico en la toma de decisiones eclesiales.</a:t>
            </a:r>
            <a:br>
              <a:rPr lang="es-ES_tradnl" sz="4000" b="1" dirty="0">
                <a:solidFill>
                  <a:srgbClr val="FFFFFF"/>
                </a:solidFill>
              </a:rPr>
            </a:br>
            <a:r>
              <a:rPr lang="es-ES_tradnl" sz="4000" b="1" dirty="0">
                <a:solidFill>
                  <a:srgbClr val="FFFFFF"/>
                </a:solidFill>
              </a:rPr>
              <a:t>• Desaparecer el clericalismo.</a:t>
            </a:r>
            <a:br>
              <a:rPr lang="es-ES_tradnl" sz="4000" b="1" dirty="0">
                <a:solidFill>
                  <a:srgbClr val="FFFFFF"/>
                </a:solidFill>
              </a:rPr>
            </a:br>
            <a:r>
              <a:rPr lang="es-ES_tradnl" sz="4000" b="1" dirty="0">
                <a:solidFill>
                  <a:srgbClr val="FFFFFF"/>
                </a:solidFill>
              </a:rPr>
              <a:t>• Restringir las bebidas con alcohol.</a:t>
            </a:r>
          </a:p>
        </p:txBody>
      </p:sp>
      <p:cxnSp>
        <p:nvCxnSpPr>
          <p:cNvPr id="18" name="Straight Connector 17">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ángulo 8">
            <a:extLst>
              <a:ext uri="{FF2B5EF4-FFF2-40B4-BE49-F238E27FC236}">
                <a16:creationId xmlns:a16="http://schemas.microsoft.com/office/drawing/2014/main" id="{3B2E1714-9145-1746-822B-7406643D489A}"/>
              </a:ext>
            </a:extLst>
          </p:cNvPr>
          <p:cNvSpPr/>
          <p:nvPr/>
        </p:nvSpPr>
        <p:spPr>
          <a:xfrm>
            <a:off x="579901" y="2743199"/>
            <a:ext cx="3233742" cy="830997"/>
          </a:xfrm>
          <a:prstGeom prst="rect">
            <a:avLst/>
          </a:prstGeom>
        </p:spPr>
        <p:txBody>
          <a:bodyPr wrap="square">
            <a:spAutoFit/>
          </a:bodyPr>
          <a:lstStyle/>
          <a:p>
            <a:r>
              <a:rPr lang="en-US" sz="4800" b="1" dirty="0">
                <a:solidFill>
                  <a:srgbClr val="FFFFFF"/>
                </a:solidFill>
              </a:rPr>
              <a:t>EJEMPLOS:</a:t>
            </a:r>
            <a:endParaRPr lang="es-ES_tradnl" sz="4800" dirty="0"/>
          </a:p>
        </p:txBody>
      </p:sp>
    </p:spTree>
    <p:extLst>
      <p:ext uri="{BB962C8B-B14F-4D97-AF65-F5344CB8AC3E}">
        <p14:creationId xmlns:p14="http://schemas.microsoft.com/office/powerpoint/2010/main" val="3299784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93204376-4A6A-4F43-9A4A-DBE32EDAFA75}"/>
              </a:ext>
            </a:extLst>
          </p:cNvPr>
          <p:cNvPicPr>
            <a:picLocks noChangeAspect="1"/>
          </p:cNvPicPr>
          <p:nvPr/>
        </p:nvPicPr>
        <p:blipFill rotWithShape="1">
          <a:blip r:embed="rId2">
            <a:alphaModFix amt="50000"/>
            <a:extLst/>
          </a:blip>
          <a:srcRect l="1894" r="1662" b="1"/>
          <a:stretch/>
        </p:blipFill>
        <p:spPr>
          <a:xfrm>
            <a:off x="20" y="1"/>
            <a:ext cx="12191980" cy="6857999"/>
          </a:xfrm>
          <a:prstGeom prst="rect">
            <a:avLst/>
          </a:prstGeom>
        </p:spPr>
      </p:pic>
      <p:cxnSp>
        <p:nvCxnSpPr>
          <p:cNvPr id="18" name="Straight Connector 17">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2" name="Rectángulo 11">
            <a:extLst>
              <a:ext uri="{FF2B5EF4-FFF2-40B4-BE49-F238E27FC236}">
                <a16:creationId xmlns:a16="http://schemas.microsoft.com/office/drawing/2014/main" id="{D2797441-F448-EA4B-A29A-399F3D0B6E8F}"/>
              </a:ext>
            </a:extLst>
          </p:cNvPr>
          <p:cNvSpPr/>
          <p:nvPr/>
        </p:nvSpPr>
        <p:spPr>
          <a:xfrm>
            <a:off x="4303059" y="1129553"/>
            <a:ext cx="758025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effectLst/>
                <a:uLnTx/>
                <a:uFillTx/>
                <a:latin typeface="Calibri Light" panose="020F0302020204030204"/>
                <a:ea typeface="+mn-ea"/>
                <a:cs typeface="+mn-cs"/>
              </a:rPr>
              <a:t>Se hacen equipos para elegir las metas y una vez que se han elegido en un tiempo razonable, se convoca a plenario para elegir las dos metas en las que se trabajará.</a:t>
            </a:r>
          </a:p>
        </p:txBody>
      </p:sp>
      <p:sp>
        <p:nvSpPr>
          <p:cNvPr id="11" name="Rectángulo 10">
            <a:extLst>
              <a:ext uri="{FF2B5EF4-FFF2-40B4-BE49-F238E27FC236}">
                <a16:creationId xmlns:a16="http://schemas.microsoft.com/office/drawing/2014/main" id="{E0AEAE20-4FD6-EF41-AE05-07E99EFA3E74}"/>
              </a:ext>
            </a:extLst>
          </p:cNvPr>
          <p:cNvSpPr/>
          <p:nvPr/>
        </p:nvSpPr>
        <p:spPr>
          <a:xfrm>
            <a:off x="579901" y="2743199"/>
            <a:ext cx="3233742" cy="830997"/>
          </a:xfrm>
          <a:prstGeom prst="rect">
            <a:avLst/>
          </a:prstGeom>
        </p:spPr>
        <p:txBody>
          <a:bodyPr wrap="square">
            <a:spAutoFit/>
          </a:bodyPr>
          <a:lstStyle/>
          <a:p>
            <a:r>
              <a:rPr lang="en-US" sz="4800" b="1" dirty="0">
                <a:solidFill>
                  <a:srgbClr val="FFFFFF"/>
                </a:solidFill>
              </a:rPr>
              <a:t>EJEMPLOS:</a:t>
            </a:r>
            <a:endParaRPr lang="es-ES_tradnl" sz="4800" dirty="0"/>
          </a:p>
        </p:txBody>
      </p:sp>
    </p:spTree>
    <p:extLst>
      <p:ext uri="{BB962C8B-B14F-4D97-AF65-F5344CB8AC3E}">
        <p14:creationId xmlns:p14="http://schemas.microsoft.com/office/powerpoint/2010/main" val="2728563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95ED218-8128-9242-9D3E-48E73515B090}"/>
              </a:ext>
            </a:extLst>
          </p:cNvPr>
          <p:cNvPicPr>
            <a:picLocks noChangeAspect="1"/>
          </p:cNvPicPr>
          <p:nvPr/>
        </p:nvPicPr>
        <p:blipFill rotWithShape="1">
          <a:blip r:embed="rId2">
            <a:alphaModFix/>
            <a:extLst/>
          </a:blip>
          <a:srcRect l="9231" r="28532"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F2396C48-DA40-A24A-8B4C-9EAD03AA4CFC}"/>
              </a:ext>
            </a:extLst>
          </p:cNvPr>
          <p:cNvSpPr>
            <a:spLocks noGrp="1"/>
          </p:cNvSpPr>
          <p:nvPr>
            <p:ph type="title"/>
          </p:nvPr>
        </p:nvSpPr>
        <p:spPr>
          <a:xfrm>
            <a:off x="804998" y="798445"/>
            <a:ext cx="4803636" cy="1311664"/>
          </a:xfrm>
        </p:spPr>
        <p:txBody>
          <a:bodyPr>
            <a:normAutofit/>
          </a:bodyPr>
          <a:lstStyle/>
          <a:p>
            <a:r>
              <a:rPr lang="es-MX" b="1">
                <a:solidFill>
                  <a:srgbClr val="000000"/>
                </a:solidFill>
              </a:rPr>
              <a:t>Objetivo específico </a:t>
            </a:r>
            <a:endParaRPr lang="es-ES_tradnl">
              <a:solidFill>
                <a:srgbClr val="000000"/>
              </a:solidFill>
            </a:endParaRPr>
          </a:p>
        </p:txBody>
      </p:sp>
      <p:sp>
        <p:nvSpPr>
          <p:cNvPr id="3" name="Marcador de contenido 2">
            <a:extLst>
              <a:ext uri="{FF2B5EF4-FFF2-40B4-BE49-F238E27FC236}">
                <a16:creationId xmlns:a16="http://schemas.microsoft.com/office/drawing/2014/main" id="{A186B80E-97A4-5D4B-8953-9A032FC20065}"/>
              </a:ext>
            </a:extLst>
          </p:cNvPr>
          <p:cNvSpPr>
            <a:spLocks noGrp="1"/>
          </p:cNvSpPr>
          <p:nvPr>
            <p:ph idx="1"/>
          </p:nvPr>
        </p:nvSpPr>
        <p:spPr>
          <a:xfrm>
            <a:off x="804997" y="2272143"/>
            <a:ext cx="4706803" cy="3788830"/>
          </a:xfrm>
        </p:spPr>
        <p:txBody>
          <a:bodyPr anchor="ctr">
            <a:normAutofit/>
          </a:bodyPr>
          <a:lstStyle/>
          <a:p>
            <a:r>
              <a:rPr lang="es-MX" dirty="0"/>
              <a:t>Elaborar nuestra programación y calendarización para este año, iluminados por el discernimiento pastoral. </a:t>
            </a:r>
            <a:endParaRPr lang="es-MX" sz="2000" dirty="0"/>
          </a:p>
        </p:txBody>
      </p:sp>
    </p:spTree>
    <p:extLst>
      <p:ext uri="{BB962C8B-B14F-4D97-AF65-F5344CB8AC3E}">
        <p14:creationId xmlns:p14="http://schemas.microsoft.com/office/powerpoint/2010/main" val="242532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656B784-EF92-B242-B293-E05EFEE81A89}"/>
              </a:ext>
            </a:extLst>
          </p:cNvPr>
          <p:cNvPicPr>
            <a:picLocks noChangeAspect="1"/>
          </p:cNvPicPr>
          <p:nvPr/>
        </p:nvPicPr>
        <p:blipFill rotWithShape="1">
          <a:blip r:embed="rId2">
            <a:alphaModFix amt="50000"/>
            <a:extLst/>
          </a:blip>
          <a:srcRect t="10322" b="33428"/>
          <a:stretch/>
        </p:blipFill>
        <p:spPr>
          <a:xfrm>
            <a:off x="20" y="1"/>
            <a:ext cx="12191980" cy="6857999"/>
          </a:xfrm>
          <a:prstGeom prst="rect">
            <a:avLst/>
          </a:prstGeom>
        </p:spPr>
      </p:pic>
      <p:sp>
        <p:nvSpPr>
          <p:cNvPr id="2" name="1 Título"/>
          <p:cNvSpPr>
            <a:spLocks noGrp="1"/>
          </p:cNvSpPr>
          <p:nvPr>
            <p:ph type="title"/>
          </p:nvPr>
        </p:nvSpPr>
        <p:spPr>
          <a:xfrm>
            <a:off x="1004047" y="0"/>
            <a:ext cx="10068766" cy="2228850"/>
          </a:xfrm>
        </p:spPr>
        <p:txBody>
          <a:bodyPr vert="horz" lIns="91440" tIns="45720" rIns="91440" bIns="45720" rtlCol="0" anchor="b">
            <a:normAutofit/>
          </a:bodyPr>
          <a:lstStyle/>
          <a:p>
            <a:pPr algn="ctr"/>
            <a:r>
              <a:rPr lang="es-ES_tradnl" sz="5100" b="1" dirty="0">
                <a:solidFill>
                  <a:srgbClr val="FFFFFF"/>
                </a:solidFill>
              </a:rPr>
              <a:t>TERCER PASO DEL ACTUAR</a:t>
            </a:r>
            <a:br>
              <a:rPr lang="es-ES_tradnl" sz="5100" b="1" dirty="0">
                <a:solidFill>
                  <a:srgbClr val="FFFFFF"/>
                </a:solidFill>
              </a:rPr>
            </a:br>
            <a:r>
              <a:rPr lang="es-ES_tradnl" sz="5100" b="1" dirty="0">
                <a:solidFill>
                  <a:srgbClr val="FFFFFF"/>
                </a:solidFill>
              </a:rPr>
              <a:t>Definir las actividades:</a:t>
            </a:r>
            <a:br>
              <a:rPr lang="en-US" sz="5100" b="1" dirty="0">
                <a:solidFill>
                  <a:srgbClr val="FFFFFF"/>
                </a:solidFill>
              </a:rPr>
            </a:br>
            <a:endParaRPr lang="en-US" sz="5100" b="1" dirty="0">
              <a:solidFill>
                <a:srgbClr val="FFFFFF"/>
              </a:solidFill>
            </a:endParaRPr>
          </a:p>
        </p:txBody>
      </p:sp>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ángulo 8">
            <a:extLst>
              <a:ext uri="{FF2B5EF4-FFF2-40B4-BE49-F238E27FC236}">
                <a16:creationId xmlns:a16="http://schemas.microsoft.com/office/drawing/2014/main" id="{1660A36F-E52B-8442-A4B9-BA6CB3A70FBD}"/>
              </a:ext>
            </a:extLst>
          </p:cNvPr>
          <p:cNvSpPr/>
          <p:nvPr/>
        </p:nvSpPr>
        <p:spPr>
          <a:xfrm>
            <a:off x="550112" y="1647436"/>
            <a:ext cx="11522826" cy="5570756"/>
          </a:xfrm>
          <a:prstGeom prst="rect">
            <a:avLst/>
          </a:prstGeom>
          <a:solidFill>
            <a:srgbClr val="000000">
              <a:alpha val="66000"/>
            </a:srgbClr>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600" b="1" i="0" u="none" strike="noStrike" kern="1200" cap="none" spc="0" normalizeH="0" baseline="0" noProof="0" dirty="0">
                <a:ln>
                  <a:noFill/>
                </a:ln>
                <a:effectLst/>
                <a:uLnTx/>
                <a:uFillTx/>
                <a:latin typeface="Calibri Light" panose="020F0302020204030204"/>
                <a:ea typeface="+mn-ea"/>
                <a:cs typeface="+mn-cs"/>
              </a:rPr>
              <a:t>Este tercer momento metodológico se ha de hacer en ambiente de oración.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600" b="1" i="0" u="none" strike="noStrike" kern="1200" cap="none" spc="0" normalizeH="0" baseline="0" noProof="0" dirty="0">
                <a:ln>
                  <a:noFill/>
                </a:ln>
                <a:effectLst/>
                <a:uLnTx/>
                <a:uFillTx/>
                <a:latin typeface="Calibri Light" panose="020F0302020204030204"/>
                <a:ea typeface="+mn-ea"/>
                <a:cs typeface="+mn-cs"/>
              </a:rPr>
              <a:t>Este tercer paso del Actuar, tiene como finalidad elaborar nuestra programación anual.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600" b="1" i="0" u="none" strike="noStrike" kern="1200" cap="none" spc="0" normalizeH="0" baseline="0" noProof="0" dirty="0">
                <a:ln>
                  <a:noFill/>
                </a:ln>
                <a:effectLst/>
                <a:uLnTx/>
                <a:uFillTx/>
                <a:latin typeface="Calibri Light" panose="020F0302020204030204"/>
                <a:ea typeface="+mn-ea"/>
                <a:cs typeface="+mn-cs"/>
              </a:rPr>
              <a:t>Una vez elaboradas nuestras metas, nos damos a la tarea de ponerle a cada una de ellas sus actividades correspondientes, así como las modalidades de estas actividades, sus tiempos y lugares, señalando los recursos humanos y materiales con los que contamos.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72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1 Título"/>
          <p:cNvSpPr txBox="1">
            <a:spLocks/>
          </p:cNvSpPr>
          <p:nvPr/>
        </p:nvSpPr>
        <p:spPr>
          <a:xfrm>
            <a:off x="423858" y="568345"/>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Rectángulo 7"/>
          <p:cNvSpPr/>
          <p:nvPr/>
        </p:nvSpPr>
        <p:spPr>
          <a:xfrm>
            <a:off x="653143" y="375532"/>
            <a:ext cx="10919731" cy="2554545"/>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Se entrega la ficha y se hace el trabajo por grupos. Cada equipo de servicio que integra nuestra instancia elabora su programación anual.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Se entrega la siguiente ficha para ser llenada en los grupos: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11" y="3306399"/>
            <a:ext cx="10555035" cy="2989898"/>
          </a:xfrm>
          <a:prstGeom prst="rect">
            <a:avLst/>
          </a:prstGeom>
        </p:spPr>
      </p:pic>
    </p:spTree>
    <p:extLst>
      <p:ext uri="{BB962C8B-B14F-4D97-AF65-F5344CB8AC3E}">
        <p14:creationId xmlns:p14="http://schemas.microsoft.com/office/powerpoint/2010/main" val="241833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6432045" y="485453"/>
            <a:ext cx="4805996" cy="1401448"/>
          </a:xfrm>
        </p:spPr>
        <p:txBody>
          <a:bodyPr vert="horz" lIns="91440" tIns="45720" rIns="91440" bIns="45720" rtlCol="0" anchor="t">
            <a:normAutofit/>
          </a:bodyPr>
          <a:lstStyle/>
          <a:p>
            <a:r>
              <a:rPr lang="en-US" sz="3100" b="1" dirty="0">
                <a:solidFill>
                  <a:srgbClr val="000000"/>
                </a:solidFill>
              </a:rPr>
              <a:t>CUARTO PASO DEL ACTUAR</a:t>
            </a:r>
            <a:br>
              <a:rPr lang="en-US" sz="3100" b="1" dirty="0">
                <a:solidFill>
                  <a:srgbClr val="000000"/>
                </a:solidFill>
              </a:rPr>
            </a:br>
            <a:r>
              <a:rPr lang="es-ES_tradnl" sz="3100" b="1" dirty="0">
                <a:solidFill>
                  <a:srgbClr val="000000"/>
                </a:solidFill>
              </a:rPr>
              <a:t>Calendarización</a:t>
            </a: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a:extLst>
              <a:ext uri="{FF2B5EF4-FFF2-40B4-BE49-F238E27FC236}">
                <a16:creationId xmlns:a16="http://schemas.microsoft.com/office/drawing/2014/main" id="{A4F316C4-B111-CA44-87FC-A29149756B66}"/>
              </a:ext>
            </a:extLst>
          </p:cNvPr>
          <p:cNvPicPr>
            <a:picLocks noChangeAspect="1"/>
          </p:cNvPicPr>
          <p:nvPr/>
        </p:nvPicPr>
        <p:blipFill rotWithShape="1">
          <a:blip r:embed="rId3">
            <a:alphaModFix/>
            <a:extLst/>
          </a:blip>
          <a:srcRect l="20762" r="14064"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Rectángulo 9">
            <a:extLst>
              <a:ext uri="{FF2B5EF4-FFF2-40B4-BE49-F238E27FC236}">
                <a16:creationId xmlns:a16="http://schemas.microsoft.com/office/drawing/2014/main" id="{939121DE-812D-C84E-A47F-8BCEE63B6E37}"/>
              </a:ext>
            </a:extLst>
          </p:cNvPr>
          <p:cNvSpPr/>
          <p:nvPr/>
        </p:nvSpPr>
        <p:spPr>
          <a:xfrm>
            <a:off x="6015038" y="1886900"/>
            <a:ext cx="6176962" cy="501675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El cuarto paso del Actuar consiste en elaborar la calendarización de todas las actividades, de acuerdo a la programación elaborada de cada uno de los grupos que la componen.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La calendarización nos sirve para evitar empalmar actividades y para discernir cuáles tienen primacía sobre otras.</a:t>
            </a:r>
          </a:p>
        </p:txBody>
      </p:sp>
    </p:spTree>
    <p:extLst>
      <p:ext uri="{BB962C8B-B14F-4D97-AF65-F5344CB8AC3E}">
        <p14:creationId xmlns:p14="http://schemas.microsoft.com/office/powerpoint/2010/main" val="32623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6432045" y="485453"/>
            <a:ext cx="4805996" cy="1401448"/>
          </a:xfrm>
        </p:spPr>
        <p:txBody>
          <a:bodyPr vert="horz" lIns="91440" tIns="45720" rIns="91440" bIns="45720" rtlCol="0" anchor="t">
            <a:normAutofit/>
          </a:bodyPr>
          <a:lstStyle/>
          <a:p>
            <a:r>
              <a:rPr lang="en-US" sz="3100" b="1" dirty="0">
                <a:solidFill>
                  <a:srgbClr val="000000"/>
                </a:solidFill>
              </a:rPr>
              <a:t>CUARTO PASO DEL ACTUAR</a:t>
            </a:r>
            <a:br>
              <a:rPr lang="en-US" sz="3100" b="1" dirty="0">
                <a:solidFill>
                  <a:srgbClr val="000000"/>
                </a:solidFill>
              </a:rPr>
            </a:br>
            <a:r>
              <a:rPr lang="es-ES_tradnl" sz="3100" b="1" dirty="0">
                <a:solidFill>
                  <a:srgbClr val="000000"/>
                </a:solidFill>
              </a:rPr>
              <a:t>Calendarización</a:t>
            </a: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A4F316C4-B111-CA44-87FC-A29149756B66}"/>
              </a:ext>
            </a:extLst>
          </p:cNvPr>
          <p:cNvPicPr>
            <a:picLocks noChangeAspect="1"/>
          </p:cNvPicPr>
          <p:nvPr/>
        </p:nvPicPr>
        <p:blipFill rotWithShape="1">
          <a:blip r:embed="rId3">
            <a:alphaModFix/>
            <a:extLst/>
          </a:blip>
          <a:srcRect l="20762" r="14064"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Rectángulo 9">
            <a:extLst>
              <a:ext uri="{FF2B5EF4-FFF2-40B4-BE49-F238E27FC236}">
                <a16:creationId xmlns:a16="http://schemas.microsoft.com/office/drawing/2014/main" id="{939121DE-812D-C84E-A47F-8BCEE63B6E37}"/>
              </a:ext>
            </a:extLst>
          </p:cNvPr>
          <p:cNvSpPr/>
          <p:nvPr/>
        </p:nvSpPr>
        <p:spPr>
          <a:xfrm>
            <a:off x="6015038" y="1886901"/>
            <a:ext cx="5663156" cy="403187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0" i="0" u="none" strike="noStrike" kern="1200" cap="none" spc="0" normalizeH="0" baseline="0" noProof="0" dirty="0">
                <a:ln>
                  <a:noFill/>
                </a:ln>
                <a:solidFill>
                  <a:prstClr val="black"/>
                </a:solidFill>
                <a:effectLst/>
                <a:uLnTx/>
                <a:uFillTx/>
                <a:latin typeface="Calibri Light" panose="020F0302020204030204"/>
                <a:ea typeface="+mn-ea"/>
                <a:cs typeface="+mn-cs"/>
              </a:rPr>
              <a:t>La calendarización puede hacerse en el equipo de coordinación general, buscando dar respuesta a todos, y al mismo tiempo, ser eficiente; es decir, evitar actividades que se interfieran.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6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ctrTitle"/>
          </p:nvPr>
        </p:nvSpPr>
        <p:spPr>
          <a:xfrm>
            <a:off x="6620765" y="489204"/>
            <a:ext cx="4645250" cy="2889114"/>
          </a:xfrm>
        </p:spPr>
        <p:txBody>
          <a:bodyPr anchor="b">
            <a:normAutofit/>
          </a:bodyPr>
          <a:lstStyle/>
          <a:p>
            <a:r>
              <a:rPr lang="es-MX" b="1" dirty="0">
                <a:solidFill>
                  <a:schemeClr val="bg1"/>
                </a:solidFill>
              </a:rPr>
              <a:t>FESTEJAR Y CELEBRAR</a:t>
            </a:r>
          </a:p>
        </p:txBody>
      </p:sp>
      <p:sp>
        <p:nvSpPr>
          <p:cNvPr id="3" name="Subtítulo 2"/>
          <p:cNvSpPr>
            <a:spLocks noGrp="1"/>
          </p:cNvSpPr>
          <p:nvPr>
            <p:ph type="subTitle" idx="1"/>
          </p:nvPr>
        </p:nvSpPr>
        <p:spPr>
          <a:xfrm>
            <a:off x="5805714" y="4736379"/>
            <a:ext cx="6079648" cy="1147863"/>
          </a:xfrm>
        </p:spPr>
        <p:txBody>
          <a:bodyPr anchor="t">
            <a:normAutofit/>
          </a:bodyPr>
          <a:lstStyle/>
          <a:p>
            <a:r>
              <a:rPr lang="es-MX" sz="3200" dirty="0">
                <a:solidFill>
                  <a:schemeClr val="bg1"/>
                </a:solidFill>
              </a:rPr>
              <a:t>CUARTO MOMENTO METODOLÓGICO </a:t>
            </a:r>
            <a:endParaRPr lang="es-MX" sz="28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Vicaria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72" b="8526"/>
          <a:stretch/>
        </p:blipFill>
        <p:spPr bwMode="auto">
          <a:xfrm>
            <a:off x="738293" y="489204"/>
            <a:ext cx="3410021" cy="45114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4" descr="C:\Users\antonia\Desktop\Pdrenuestro\gen1.png">
            <a:extLst>
              <a:ext uri="{FF2B5EF4-FFF2-40B4-BE49-F238E27FC236}">
                <a16:creationId xmlns:a16="http://schemas.microsoft.com/office/drawing/2014/main" id="{E127F166-D3CB-FD4F-B633-EDBE2B720590}"/>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4514" y="-77788"/>
            <a:ext cx="12312025" cy="6935788"/>
          </a:xfrm>
          <a:prstGeom prst="rect">
            <a:avLst/>
          </a:prstGeom>
          <a:noFill/>
          <a:ln w="9525">
            <a:noFill/>
            <a:miter lim="800000"/>
            <a:headEnd/>
            <a:tailEnd/>
          </a:ln>
        </p:spPr>
      </p:pic>
    </p:spTree>
    <p:extLst>
      <p:ext uri="{BB962C8B-B14F-4D97-AF65-F5344CB8AC3E}">
        <p14:creationId xmlns:p14="http://schemas.microsoft.com/office/powerpoint/2010/main" val="389414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1334"/>
          <a:stretch/>
        </p:blipFill>
        <p:spPr>
          <a:xfrm>
            <a:off x="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1 Título"/>
          <p:cNvSpPr>
            <a:spLocks noGrp="1"/>
          </p:cNvSpPr>
          <p:nvPr>
            <p:ph type="title"/>
          </p:nvPr>
        </p:nvSpPr>
        <p:spPr>
          <a:xfrm>
            <a:off x="8209537" y="2422735"/>
            <a:ext cx="3852041" cy="1787310"/>
          </a:xfrm>
        </p:spPr>
        <p:txBody>
          <a:bodyPr vert="horz" lIns="91440" tIns="45720" rIns="91440" bIns="45720" rtlCol="0" anchor="b">
            <a:normAutofit/>
          </a:bodyPr>
          <a:lstStyle/>
          <a:p>
            <a:pPr algn="ctr"/>
            <a:r>
              <a:rPr lang="en-US" sz="4000" b="1" dirty="0"/>
              <a:t>HORA SANTA</a:t>
            </a:r>
            <a:br>
              <a:rPr lang="en-US" sz="4000" b="1" dirty="0"/>
            </a:br>
            <a:endParaRPr lang="en-US" sz="4000" b="1" dirty="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Rectángulo 7">
            <a:extLst>
              <a:ext uri="{FF2B5EF4-FFF2-40B4-BE49-F238E27FC236}">
                <a16:creationId xmlns:a16="http://schemas.microsoft.com/office/drawing/2014/main" id="{5115B689-15F0-754F-A87F-FDD222872B6F}"/>
              </a:ext>
            </a:extLst>
          </p:cNvPr>
          <p:cNvSpPr/>
          <p:nvPr/>
        </p:nvSpPr>
        <p:spPr>
          <a:xfrm>
            <a:off x="8230587" y="3969631"/>
            <a:ext cx="3961393" cy="286232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rPr>
              <a:t>Canto de entrada</a:t>
            </a:r>
            <a:br>
              <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rPr>
              <a:t>Estación menor al Santísimo Sacramento</a:t>
            </a:r>
          </a:p>
        </p:txBody>
      </p:sp>
    </p:spTree>
    <p:extLst>
      <p:ext uri="{BB962C8B-B14F-4D97-AF65-F5344CB8AC3E}">
        <p14:creationId xmlns:p14="http://schemas.microsoft.com/office/powerpoint/2010/main" val="177373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1 Título"/>
          <p:cNvSpPr>
            <a:spLocks noGrp="1"/>
          </p:cNvSpPr>
          <p:nvPr>
            <p:ph type="title"/>
          </p:nvPr>
        </p:nvSpPr>
        <p:spPr>
          <a:xfrm>
            <a:off x="0" y="0"/>
            <a:ext cx="6726814" cy="1297115"/>
          </a:xfrm>
        </p:spPr>
        <p:txBody>
          <a:bodyPr vert="horz" lIns="91440" tIns="45720" rIns="91440" bIns="45720" rtlCol="0" anchor="t">
            <a:normAutofit/>
          </a:bodyPr>
          <a:lstStyle/>
          <a:p>
            <a:r>
              <a:rPr lang="en-US" sz="2800" b="1" kern="1200" dirty="0">
                <a:solidFill>
                  <a:srgbClr val="000000"/>
                </a:solidFill>
                <a:latin typeface="+mj-lt"/>
                <a:ea typeface="+mj-ea"/>
                <a:cs typeface="+mj-cs"/>
              </a:rPr>
              <a:t>a. </a:t>
            </a:r>
            <a:r>
              <a:rPr lang="en-US" sz="2800" b="1" kern="1200" dirty="0" err="1">
                <a:solidFill>
                  <a:srgbClr val="000000"/>
                </a:solidFill>
                <a:latin typeface="+mj-lt"/>
                <a:ea typeface="+mj-ea"/>
                <a:cs typeface="+mj-cs"/>
              </a:rPr>
              <a:t>Evangelio</a:t>
            </a:r>
            <a:r>
              <a:rPr lang="en-US" sz="2800" b="1" kern="1200" dirty="0">
                <a:solidFill>
                  <a:srgbClr val="000000"/>
                </a:solidFill>
                <a:latin typeface="+mj-lt"/>
                <a:ea typeface="+mj-ea"/>
                <a:cs typeface="+mj-cs"/>
              </a:rPr>
              <a:t> de San Mateo 11, 25-30</a:t>
            </a:r>
            <a:br>
              <a:rPr lang="en-US" sz="2800" b="1" kern="1200" dirty="0">
                <a:solidFill>
                  <a:srgbClr val="000000"/>
                </a:solidFill>
                <a:latin typeface="+mj-lt"/>
                <a:ea typeface="+mj-ea"/>
                <a:cs typeface="+mj-cs"/>
              </a:rPr>
            </a:br>
            <a:endParaRPr lang="en-US" sz="2800" b="1" kern="1200" dirty="0">
              <a:solidFill>
                <a:srgbClr val="000000"/>
              </a:solidFill>
              <a:latin typeface="+mj-lt"/>
              <a:ea typeface="+mj-ea"/>
              <a:cs typeface="+mj-cs"/>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32" y="1697277"/>
            <a:ext cx="3860036" cy="4377846"/>
          </a:xfrm>
          <a:prstGeom prst="rect">
            <a:avLst/>
          </a:prstGeom>
        </p:spPr>
      </p:pic>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ángulo 8">
            <a:extLst>
              <a:ext uri="{FF2B5EF4-FFF2-40B4-BE49-F238E27FC236}">
                <a16:creationId xmlns:a16="http://schemas.microsoft.com/office/drawing/2014/main" id="{3DFA457B-F0C8-8048-AC3E-B97404152F7C}"/>
              </a:ext>
            </a:extLst>
          </p:cNvPr>
          <p:cNvSpPr/>
          <p:nvPr/>
        </p:nvSpPr>
        <p:spPr>
          <a:xfrm>
            <a:off x="85626" y="607534"/>
            <a:ext cx="6641188"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25</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Por aquel entonces, tomó Jesús la palabra y dijo: «Yo te alabo, Padre, Señor del cielo y de la tierra, porque has ocultado estas cosas a sabios e inteligentes y se las has revelado a gente sencilla. </a:t>
            </a: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26</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Sí, Padre, pues tal ha sido tu decisión. </a:t>
            </a: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27</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Mi Padre me ha entregado todo, y nadie conoce al Hijo, sino el Padre; ni al Padre le conoce nadie, sino el Hijo y aquel a quien el Hijo se lo quiera revelar. </a:t>
            </a: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28</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«Vengan a mí todos los que están fatigados y sobrecargados, y yo les proporcionaré descanso. </a:t>
            </a: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29</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Tomar sobre ustedes mi yugo, y aprendan de mí, que soy manso y humilde de corazón; y hallarán descanso para sus almas. </a:t>
            </a:r>
            <a:r>
              <a:rPr kumimoji="0" lang="es-MX" sz="2600" b="1" i="0" u="none" strike="noStrike" kern="1200" cap="none" spc="0" normalizeH="0" baseline="30000" noProof="0" dirty="0">
                <a:ln>
                  <a:noFill/>
                </a:ln>
                <a:solidFill>
                  <a:prstClr val="black"/>
                </a:solidFill>
                <a:effectLst/>
                <a:uLnTx/>
                <a:uFillTx/>
                <a:latin typeface="Calibri Light" panose="020F0302020204030204"/>
                <a:ea typeface="+mn-ea"/>
                <a:cs typeface="+mn-cs"/>
              </a:rPr>
              <a:t>30</a:t>
            </a:r>
            <a:r>
              <a:rPr kumimoji="0" lang="es-MX" sz="2600" b="1" i="0" u="none" strike="noStrike" kern="1200" cap="none" spc="0" normalizeH="0" baseline="0" noProof="0" dirty="0">
                <a:ln>
                  <a:noFill/>
                </a:ln>
                <a:solidFill>
                  <a:prstClr val="black"/>
                </a:solidFill>
                <a:effectLst/>
                <a:uLnTx/>
                <a:uFillTx/>
                <a:latin typeface="Calibri Light" panose="020F0302020204030204"/>
                <a:ea typeface="+mn-ea"/>
                <a:cs typeface="+mn-cs"/>
              </a:rPr>
              <a:t> Porque mi yugo es suave y mi carga ligera.»</a:t>
            </a:r>
            <a:endParaRPr kumimoji="0" lang="es-MX" sz="2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185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300" b="1">
                <a:solidFill>
                  <a:schemeClr val="bg1"/>
                </a:solidFill>
              </a:rPr>
              <a:t>b. Salmo 126</a:t>
            </a:r>
            <a:br>
              <a:rPr lang="en-US" sz="3300" b="1">
                <a:solidFill>
                  <a:schemeClr val="bg1"/>
                </a:solidFill>
              </a:rPr>
            </a:br>
            <a:r>
              <a:rPr lang="en-US" sz="3300" b="1">
                <a:solidFill>
                  <a:schemeClr val="bg1"/>
                </a:solidFill>
              </a:rPr>
              <a:t>Dios, alegría y esperanza nuestra</a:t>
            </a:r>
            <a:br>
              <a:rPr lang="en-US" sz="3300" b="1">
                <a:solidFill>
                  <a:schemeClr val="bg1"/>
                </a:solidFill>
              </a:rPr>
            </a:br>
            <a:endParaRPr lang="en-US" sz="3300" b="1">
              <a:solidFill>
                <a:schemeClr val="bg1"/>
              </a:solidFill>
            </a:endParaRPr>
          </a:p>
        </p:txBody>
      </p:sp>
      <p:sp>
        <p:nvSpPr>
          <p:cNvPr id="5" name="1 Título"/>
          <p:cNvSpPr txBox="1">
            <a:spLocks/>
          </p:cNvSpPr>
          <p:nvPr/>
        </p:nvSpPr>
        <p:spPr>
          <a:xfrm>
            <a:off x="423858" y="607534"/>
            <a:ext cx="8562975" cy="1157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Rectángulo 9">
            <a:extLst>
              <a:ext uri="{FF2B5EF4-FFF2-40B4-BE49-F238E27FC236}">
                <a16:creationId xmlns:a16="http://schemas.microsoft.com/office/drawing/2014/main" id="{E7ABE9C5-DD65-8043-A039-A6E2BBF44312}"/>
              </a:ext>
            </a:extLst>
          </p:cNvPr>
          <p:cNvSpPr/>
          <p:nvPr/>
        </p:nvSpPr>
        <p:spPr>
          <a:xfrm>
            <a:off x="423858" y="3750785"/>
            <a:ext cx="10246533" cy="2554545"/>
          </a:xfrm>
          <a:prstGeom prst="rect">
            <a:avLst/>
          </a:prstGeom>
          <a:solidFill>
            <a:schemeClr val="bg1">
              <a:alpha val="81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Que el Señor cambie nuestra suerte, como los torrentes de Negueb.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Los que sembraban con lágrimas cosechan entre cantares.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Al ir, iba llorando, llevando la semilla; al volver, vuelve cantando, trayendo sus gavillas.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Gloria al Padre y al Hijo y al Espíritu Santo…</a:t>
            </a:r>
          </a:p>
        </p:txBody>
      </p:sp>
      <p:sp>
        <p:nvSpPr>
          <p:cNvPr id="12" name="Rectángulo 11">
            <a:extLst>
              <a:ext uri="{FF2B5EF4-FFF2-40B4-BE49-F238E27FC236}">
                <a16:creationId xmlns:a16="http://schemas.microsoft.com/office/drawing/2014/main" id="{3696A2FF-E645-1543-8510-7EE06499E0DF}"/>
              </a:ext>
            </a:extLst>
          </p:cNvPr>
          <p:cNvSpPr/>
          <p:nvPr/>
        </p:nvSpPr>
        <p:spPr>
          <a:xfrm>
            <a:off x="4510091" y="323400"/>
            <a:ext cx="7269950" cy="2964914"/>
          </a:xfrm>
          <a:prstGeom prst="rect">
            <a:avLst/>
          </a:prstGeom>
          <a:solidFill>
            <a:schemeClr val="bg1">
              <a:alpha val="62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Cuando el Señor cambió la suerte de Sión, nos parecía soñar: la boca se nos llenaba de risas, la lengua de cantares.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30000" noProof="0" dirty="0">
                <a:ln>
                  <a:noFill/>
                </a:ln>
                <a:solidFill>
                  <a:prstClr val="black"/>
                </a:solidFill>
                <a:effectLst/>
                <a:uLnTx/>
                <a:uFillTx/>
                <a:latin typeface="Calibri Light" panose="020F0302020204030204"/>
                <a:ea typeface="+mn-ea"/>
                <a:cs typeface="+mn-cs"/>
              </a:rPr>
              <a:t>Hasta los gentiles decían: “El Señor ha estado grande con ellos”. El Señor ha estado grande con nosotros, y estamos alegres.</a:t>
            </a:r>
          </a:p>
        </p:txBody>
      </p:sp>
    </p:spTree>
    <p:extLst>
      <p:ext uri="{BB962C8B-B14F-4D97-AF65-F5344CB8AC3E}">
        <p14:creationId xmlns:p14="http://schemas.microsoft.com/office/powerpoint/2010/main" val="38508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A176D3-C25A-9F4D-A598-49C75232F1EC}"/>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a:solidFill>
                  <a:srgbClr val="FFFFFF"/>
                </a:solidFill>
              </a:rPr>
              <a:t>GRACIAS POR SU ATENCIÓN</a:t>
            </a:r>
          </a:p>
        </p:txBody>
      </p:sp>
      <p:pic>
        <p:nvPicPr>
          <p:cNvPr id="13" name="Marcador de contenido 3">
            <a:extLst>
              <a:ext uri="{FF2B5EF4-FFF2-40B4-BE49-F238E27FC236}">
                <a16:creationId xmlns:a16="http://schemas.microsoft.com/office/drawing/2014/main" id="{5D777FEA-FF26-0E49-BADF-F8B737BBC7B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 r="46615" b="20014"/>
          <a:stretch/>
        </p:blipFill>
        <p:spPr>
          <a:xfrm>
            <a:off x="1107498" y="307731"/>
            <a:ext cx="3881001" cy="3997637"/>
          </a:xfrm>
          <a:prstGeom prst="rect">
            <a:avLst/>
          </a:prstGeom>
        </p:spPr>
      </p:pic>
      <p:pic>
        <p:nvPicPr>
          <p:cNvPr id="9" name="Imagen 8">
            <a:extLst>
              <a:ext uri="{FF2B5EF4-FFF2-40B4-BE49-F238E27FC236}">
                <a16:creationId xmlns:a16="http://schemas.microsoft.com/office/drawing/2014/main" id="{F28EE55F-3728-564F-883B-E3B0380FCBFC}"/>
              </a:ext>
            </a:extLst>
          </p:cNvPr>
          <p:cNvPicPr>
            <a:picLocks noChangeAspect="1"/>
          </p:cNvPicPr>
          <p:nvPr/>
        </p:nvPicPr>
        <p:blipFill>
          <a:blip r:embed="rId3"/>
          <a:stretch>
            <a:fillRect/>
          </a:stretch>
        </p:blipFill>
        <p:spPr>
          <a:xfrm>
            <a:off x="6416043" y="615215"/>
            <a:ext cx="5455917" cy="3382668"/>
          </a:xfrm>
          <a:prstGeom prst="rect">
            <a:avLst/>
          </a:prstGeom>
        </p:spPr>
      </p:pic>
      <p:cxnSp>
        <p:nvCxnSpPr>
          <p:cNvPr id="27"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1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7B85F3-713B-FB46-AE62-E6F89469F0F2}"/>
              </a:ext>
            </a:extLst>
          </p:cNvPr>
          <p:cNvPicPr>
            <a:picLocks noChangeAspect="1"/>
          </p:cNvPicPr>
          <p:nvPr/>
        </p:nvPicPr>
        <p:blipFill rotWithShape="1">
          <a:blip r:embed="rId2">
            <a:alphaModFix/>
            <a:extLst/>
          </a:blip>
          <a:srcRect l="9231" r="28532"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70A464AD-2FE8-604F-99DE-E916DE278FF9}"/>
              </a:ext>
            </a:extLst>
          </p:cNvPr>
          <p:cNvSpPr>
            <a:spLocks noGrp="1"/>
          </p:cNvSpPr>
          <p:nvPr>
            <p:ph type="title"/>
          </p:nvPr>
        </p:nvSpPr>
        <p:spPr>
          <a:xfrm>
            <a:off x="1540493" y="0"/>
            <a:ext cx="4803636" cy="1311664"/>
          </a:xfrm>
        </p:spPr>
        <p:txBody>
          <a:bodyPr>
            <a:normAutofit/>
          </a:bodyPr>
          <a:lstStyle/>
          <a:p>
            <a:r>
              <a:rPr lang="es-ES_tradnl" dirty="0">
                <a:solidFill>
                  <a:srgbClr val="000000"/>
                </a:solidFill>
              </a:rPr>
              <a:t>Finalidad</a:t>
            </a:r>
          </a:p>
        </p:txBody>
      </p:sp>
      <p:sp>
        <p:nvSpPr>
          <p:cNvPr id="3" name="Marcador de contenido 2">
            <a:extLst>
              <a:ext uri="{FF2B5EF4-FFF2-40B4-BE49-F238E27FC236}">
                <a16:creationId xmlns:a16="http://schemas.microsoft.com/office/drawing/2014/main" id="{F8B9AE08-47AF-7541-B653-013D03E4DBF5}"/>
              </a:ext>
            </a:extLst>
          </p:cNvPr>
          <p:cNvSpPr>
            <a:spLocks noGrp="1"/>
          </p:cNvSpPr>
          <p:nvPr>
            <p:ph idx="1"/>
          </p:nvPr>
        </p:nvSpPr>
        <p:spPr>
          <a:xfrm>
            <a:off x="198782" y="934278"/>
            <a:ext cx="5764695" cy="5724939"/>
          </a:xfrm>
        </p:spPr>
        <p:txBody>
          <a:bodyPr anchor="ctr">
            <a:normAutofit/>
          </a:bodyPr>
          <a:lstStyle/>
          <a:p>
            <a:r>
              <a:rPr lang="es-MX" dirty="0"/>
              <a:t>El objetivo de este tercer momento en nuestra metodología es dar una respuesta a la realidad analizada e iluminada a la luz de la Palabra de Dios y del Magisterio de la Iglesia mediante el DISCERNIMIENTO PASTORAL. </a:t>
            </a:r>
            <a:endParaRPr lang="es-MX" sz="3200" dirty="0"/>
          </a:p>
          <a:p>
            <a:pPr marL="0" indent="0">
              <a:buNone/>
            </a:pPr>
            <a:endParaRPr lang="es-MX" sz="3200" dirty="0">
              <a:solidFill>
                <a:srgbClr val="000000"/>
              </a:solidFill>
            </a:endParaRPr>
          </a:p>
        </p:txBody>
      </p:sp>
    </p:spTree>
    <p:extLst>
      <p:ext uri="{BB962C8B-B14F-4D97-AF65-F5344CB8AC3E}">
        <p14:creationId xmlns:p14="http://schemas.microsoft.com/office/powerpoint/2010/main" val="150910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7B85F3-713B-FB46-AE62-E6F89469F0F2}"/>
              </a:ext>
            </a:extLst>
          </p:cNvPr>
          <p:cNvPicPr>
            <a:picLocks noChangeAspect="1"/>
          </p:cNvPicPr>
          <p:nvPr/>
        </p:nvPicPr>
        <p:blipFill rotWithShape="1">
          <a:blip r:embed="rId2">
            <a:alphaModFix/>
            <a:extLst/>
          </a:blip>
          <a:srcRect l="9231" r="28532"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70A464AD-2FE8-604F-99DE-E916DE278FF9}"/>
              </a:ext>
            </a:extLst>
          </p:cNvPr>
          <p:cNvSpPr>
            <a:spLocks noGrp="1"/>
          </p:cNvSpPr>
          <p:nvPr>
            <p:ph type="title"/>
          </p:nvPr>
        </p:nvSpPr>
        <p:spPr>
          <a:xfrm>
            <a:off x="804998" y="798445"/>
            <a:ext cx="4803636" cy="1311664"/>
          </a:xfrm>
        </p:spPr>
        <p:txBody>
          <a:bodyPr>
            <a:normAutofit/>
          </a:bodyPr>
          <a:lstStyle/>
          <a:p>
            <a:r>
              <a:rPr lang="es-ES_tradnl" dirty="0">
                <a:solidFill>
                  <a:srgbClr val="000000"/>
                </a:solidFill>
              </a:rPr>
              <a:t>Finalidad</a:t>
            </a:r>
          </a:p>
        </p:txBody>
      </p:sp>
      <p:sp>
        <p:nvSpPr>
          <p:cNvPr id="3" name="Marcador de contenido 2">
            <a:extLst>
              <a:ext uri="{FF2B5EF4-FFF2-40B4-BE49-F238E27FC236}">
                <a16:creationId xmlns:a16="http://schemas.microsoft.com/office/drawing/2014/main" id="{F8B9AE08-47AF-7541-B653-013D03E4DBF5}"/>
              </a:ext>
            </a:extLst>
          </p:cNvPr>
          <p:cNvSpPr>
            <a:spLocks noGrp="1"/>
          </p:cNvSpPr>
          <p:nvPr>
            <p:ph idx="1"/>
          </p:nvPr>
        </p:nvSpPr>
        <p:spPr>
          <a:xfrm>
            <a:off x="318052" y="1764125"/>
            <a:ext cx="5625547" cy="4835458"/>
          </a:xfrm>
        </p:spPr>
        <p:txBody>
          <a:bodyPr anchor="ctr">
            <a:normAutofit/>
          </a:bodyPr>
          <a:lstStyle/>
          <a:p>
            <a:r>
              <a:rPr lang="es-MX" sz="2400" dirty="0"/>
              <a:t>De este modo el fruto que se espera es que podamos establecer dos acentuaciones (prioridades) para que, convertidas en metas, tengamos también las actividades y calendarización anual. </a:t>
            </a:r>
          </a:p>
          <a:p>
            <a:r>
              <a:rPr lang="es-MX" sz="2400" dirty="0"/>
              <a:t>Es muy importante realizar este ejercicio de discernimiento pastoral en un ambiente de oración y apertura al Espíritu de Dios para distinguir su voz y escuchar con claridad lo que Dios nos está urgiendo. </a:t>
            </a:r>
          </a:p>
        </p:txBody>
      </p:sp>
    </p:spTree>
    <p:extLst>
      <p:ext uri="{BB962C8B-B14F-4D97-AF65-F5344CB8AC3E}">
        <p14:creationId xmlns:p14="http://schemas.microsoft.com/office/powerpoint/2010/main" val="12541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1E7DD-242F-0A42-9547-0CC87084FF47}"/>
              </a:ext>
            </a:extLst>
          </p:cNvPr>
          <p:cNvSpPr>
            <a:spLocks noGrp="1"/>
          </p:cNvSpPr>
          <p:nvPr>
            <p:ph type="title"/>
          </p:nvPr>
        </p:nvSpPr>
        <p:spPr>
          <a:xfrm>
            <a:off x="655320" y="365125"/>
            <a:ext cx="5120114" cy="1692794"/>
          </a:xfrm>
        </p:spPr>
        <p:txBody>
          <a:bodyPr>
            <a:normAutofit/>
          </a:bodyPr>
          <a:lstStyle/>
          <a:p>
            <a:r>
              <a:rPr lang="es-ES_tradnl"/>
              <a:t>Propuesta de trabajo</a:t>
            </a:r>
            <a:endParaRPr lang="es-ES_tradnl" dirty="0"/>
          </a:p>
        </p:txBody>
      </p:sp>
      <p:cxnSp>
        <p:nvCxnSpPr>
          <p:cNvPr id="16"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C276360-68F2-8A4B-9871-BC6B2A4279B8}"/>
              </a:ext>
            </a:extLst>
          </p:cNvPr>
          <p:cNvSpPr>
            <a:spLocks noGrp="1"/>
          </p:cNvSpPr>
          <p:nvPr>
            <p:ph idx="1"/>
          </p:nvPr>
        </p:nvSpPr>
        <p:spPr>
          <a:xfrm>
            <a:off x="238539" y="2575042"/>
            <a:ext cx="6539948" cy="4064296"/>
          </a:xfrm>
        </p:spPr>
        <p:txBody>
          <a:bodyPr>
            <a:normAutofit/>
          </a:bodyPr>
          <a:lstStyle/>
          <a:p>
            <a:r>
              <a:rPr lang="es-MX" dirty="0"/>
              <a:t>El trabajo del actuar tendrá cuatro pasos muy precisos. Si nos ayuda, podemos seguir los siguientes puntos para nuestro ejercicio: </a:t>
            </a:r>
            <a:endParaRPr lang="es-MX" sz="3200" dirty="0"/>
          </a:p>
          <a:p>
            <a:r>
              <a:rPr lang="es-MX" b="1" dirty="0"/>
              <a:t>1. </a:t>
            </a:r>
            <a:r>
              <a:rPr lang="es-MX" dirty="0"/>
              <a:t>Oración inicial.</a:t>
            </a:r>
          </a:p>
          <a:p>
            <a:r>
              <a:rPr lang="es-MX" b="1" dirty="0"/>
              <a:t>2. </a:t>
            </a:r>
            <a:r>
              <a:rPr lang="es-MX" dirty="0"/>
              <a:t>Primer paso del Actuar: discernimiento pastoral; que consiste en comparar el marco de la realidad que hemos visto (retos) y el marco doctrinal (exigencias).</a:t>
            </a:r>
            <a:endParaRPr lang="es-MX" sz="3200" dirty="0"/>
          </a:p>
        </p:txBody>
      </p:sp>
      <p:pic>
        <p:nvPicPr>
          <p:cNvPr id="5" name="Imagen 4">
            <a:extLst>
              <a:ext uri="{FF2B5EF4-FFF2-40B4-BE49-F238E27FC236}">
                <a16:creationId xmlns:a16="http://schemas.microsoft.com/office/drawing/2014/main" id="{A68BC3A5-E3BF-6F44-BDC3-AD01E4025C49}"/>
              </a:ext>
            </a:extLst>
          </p:cNvPr>
          <p:cNvPicPr>
            <a:picLocks noChangeAspect="1"/>
          </p:cNvPicPr>
          <p:nvPr/>
        </p:nvPicPr>
        <p:blipFill rotWithShape="1">
          <a:blip r:embed="rId2"/>
          <a:srcRect l="10310" r="2064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37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1E7DD-242F-0A42-9547-0CC87084FF47}"/>
              </a:ext>
            </a:extLst>
          </p:cNvPr>
          <p:cNvSpPr>
            <a:spLocks noGrp="1"/>
          </p:cNvSpPr>
          <p:nvPr>
            <p:ph type="title"/>
          </p:nvPr>
        </p:nvSpPr>
        <p:spPr>
          <a:xfrm>
            <a:off x="655320" y="365125"/>
            <a:ext cx="5120114" cy="1692794"/>
          </a:xfrm>
        </p:spPr>
        <p:txBody>
          <a:bodyPr>
            <a:normAutofit/>
          </a:bodyPr>
          <a:lstStyle/>
          <a:p>
            <a:r>
              <a:rPr lang="es-ES_tradnl"/>
              <a:t>Propuesta de trabajo</a:t>
            </a:r>
            <a:endParaRPr lang="es-ES_tradnl" dirty="0"/>
          </a:p>
        </p:txBody>
      </p:sp>
      <p:sp>
        <p:nvSpPr>
          <p:cNvPr id="3" name="Marcador de contenido 2">
            <a:extLst>
              <a:ext uri="{FF2B5EF4-FFF2-40B4-BE49-F238E27FC236}">
                <a16:creationId xmlns:a16="http://schemas.microsoft.com/office/drawing/2014/main" id="{CC276360-68F2-8A4B-9871-BC6B2A4279B8}"/>
              </a:ext>
            </a:extLst>
          </p:cNvPr>
          <p:cNvSpPr>
            <a:spLocks noGrp="1"/>
          </p:cNvSpPr>
          <p:nvPr>
            <p:ph idx="1"/>
          </p:nvPr>
        </p:nvSpPr>
        <p:spPr>
          <a:xfrm>
            <a:off x="238539" y="2575042"/>
            <a:ext cx="6539948" cy="4064296"/>
          </a:xfrm>
        </p:spPr>
        <p:txBody>
          <a:bodyPr>
            <a:normAutofit/>
          </a:bodyPr>
          <a:lstStyle/>
          <a:p>
            <a:r>
              <a:rPr lang="es-MX" b="1" dirty="0"/>
              <a:t>3. </a:t>
            </a:r>
            <a:r>
              <a:rPr lang="es-MX" dirty="0"/>
              <a:t>Segundo paso del Actuar: elaboración de nuestras metas; tener bien clara una o dos acentuaciones, como resultado del discernimiento, que luego serán las Metas. Una vez que se ha hecho el ejercicio de discernimiento y tengamos dos acentuaciones (prioridades) se hacen las metas para este año.</a:t>
            </a:r>
            <a:endParaRPr lang="es-MX" sz="3200" dirty="0"/>
          </a:p>
        </p:txBody>
      </p:sp>
      <p:pic>
        <p:nvPicPr>
          <p:cNvPr id="5" name="Imagen 4">
            <a:extLst>
              <a:ext uri="{FF2B5EF4-FFF2-40B4-BE49-F238E27FC236}">
                <a16:creationId xmlns:a16="http://schemas.microsoft.com/office/drawing/2014/main" id="{A68BC3A5-E3BF-6F44-BDC3-AD01E4025C49}"/>
              </a:ext>
            </a:extLst>
          </p:cNvPr>
          <p:cNvPicPr>
            <a:picLocks noChangeAspect="1"/>
          </p:cNvPicPr>
          <p:nvPr/>
        </p:nvPicPr>
        <p:blipFill rotWithShape="1">
          <a:blip r:embed="rId2"/>
          <a:srcRect l="10310" r="2064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739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1E7DD-242F-0A42-9547-0CC87084FF47}"/>
              </a:ext>
            </a:extLst>
          </p:cNvPr>
          <p:cNvSpPr>
            <a:spLocks noGrp="1"/>
          </p:cNvSpPr>
          <p:nvPr>
            <p:ph type="title"/>
          </p:nvPr>
        </p:nvSpPr>
        <p:spPr>
          <a:xfrm>
            <a:off x="655320" y="365125"/>
            <a:ext cx="5120114" cy="1692794"/>
          </a:xfrm>
        </p:spPr>
        <p:txBody>
          <a:bodyPr>
            <a:normAutofit/>
          </a:bodyPr>
          <a:lstStyle/>
          <a:p>
            <a:r>
              <a:rPr lang="es-ES_tradnl"/>
              <a:t>Propuesta de trabajo</a:t>
            </a:r>
            <a:endParaRPr lang="es-ES_tradnl" dirty="0"/>
          </a:p>
        </p:txBody>
      </p:sp>
      <p:sp>
        <p:nvSpPr>
          <p:cNvPr id="3" name="Marcador de contenido 2">
            <a:extLst>
              <a:ext uri="{FF2B5EF4-FFF2-40B4-BE49-F238E27FC236}">
                <a16:creationId xmlns:a16="http://schemas.microsoft.com/office/drawing/2014/main" id="{CC276360-68F2-8A4B-9871-BC6B2A4279B8}"/>
              </a:ext>
            </a:extLst>
          </p:cNvPr>
          <p:cNvSpPr>
            <a:spLocks noGrp="1"/>
          </p:cNvSpPr>
          <p:nvPr>
            <p:ph idx="1"/>
          </p:nvPr>
        </p:nvSpPr>
        <p:spPr>
          <a:xfrm>
            <a:off x="238539" y="2575042"/>
            <a:ext cx="6539948" cy="4064296"/>
          </a:xfrm>
        </p:spPr>
        <p:txBody>
          <a:bodyPr>
            <a:normAutofit/>
          </a:bodyPr>
          <a:lstStyle/>
          <a:p>
            <a:r>
              <a:rPr lang="es-MX" b="1" dirty="0"/>
              <a:t>4. </a:t>
            </a:r>
            <a:r>
              <a:rPr lang="es-MX" dirty="0"/>
              <a:t>Tercer paso del Actuar: definir actividades; A cada meta que se haya elaborado se le pondrán las actividades para realizar dicha meta.</a:t>
            </a:r>
            <a:br>
              <a:rPr lang="es-MX" dirty="0"/>
            </a:br>
            <a:r>
              <a:rPr lang="es-MX" b="1" dirty="0"/>
              <a:t>5. </a:t>
            </a:r>
            <a:r>
              <a:rPr lang="es-MX" dirty="0"/>
              <a:t>Cuarto paso del Actuar: La calendarización; de acuerdo a la programación elaborada, se hace el calendario de todas las actividades. </a:t>
            </a:r>
            <a:endParaRPr lang="es-MX" sz="3200" dirty="0"/>
          </a:p>
        </p:txBody>
      </p:sp>
      <p:pic>
        <p:nvPicPr>
          <p:cNvPr id="5" name="Imagen 4">
            <a:extLst>
              <a:ext uri="{FF2B5EF4-FFF2-40B4-BE49-F238E27FC236}">
                <a16:creationId xmlns:a16="http://schemas.microsoft.com/office/drawing/2014/main" id="{A68BC3A5-E3BF-6F44-BDC3-AD01E4025C49}"/>
              </a:ext>
            </a:extLst>
          </p:cNvPr>
          <p:cNvPicPr>
            <a:picLocks noChangeAspect="1"/>
          </p:cNvPicPr>
          <p:nvPr/>
        </p:nvPicPr>
        <p:blipFill rotWithShape="1">
          <a:blip r:embed="rId2"/>
          <a:srcRect l="10310" r="2064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6672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1E7DD-242F-0A42-9547-0CC87084FF47}"/>
              </a:ext>
            </a:extLst>
          </p:cNvPr>
          <p:cNvSpPr>
            <a:spLocks noGrp="1"/>
          </p:cNvSpPr>
          <p:nvPr>
            <p:ph type="title"/>
          </p:nvPr>
        </p:nvSpPr>
        <p:spPr>
          <a:xfrm>
            <a:off x="655320" y="365125"/>
            <a:ext cx="5120114" cy="1692794"/>
          </a:xfrm>
        </p:spPr>
        <p:txBody>
          <a:bodyPr>
            <a:normAutofit/>
          </a:bodyPr>
          <a:lstStyle/>
          <a:p>
            <a:r>
              <a:rPr lang="es-ES_tradnl"/>
              <a:t>Propuesta de trabajo</a:t>
            </a:r>
            <a:endParaRPr lang="es-ES_tradnl" dirty="0"/>
          </a:p>
        </p:txBody>
      </p:sp>
      <p:sp>
        <p:nvSpPr>
          <p:cNvPr id="3" name="Marcador de contenido 2">
            <a:extLst>
              <a:ext uri="{FF2B5EF4-FFF2-40B4-BE49-F238E27FC236}">
                <a16:creationId xmlns:a16="http://schemas.microsoft.com/office/drawing/2014/main" id="{CC276360-68F2-8A4B-9871-BC6B2A4279B8}"/>
              </a:ext>
            </a:extLst>
          </p:cNvPr>
          <p:cNvSpPr>
            <a:spLocks noGrp="1"/>
          </p:cNvSpPr>
          <p:nvPr>
            <p:ph idx="1"/>
          </p:nvPr>
        </p:nvSpPr>
        <p:spPr>
          <a:xfrm>
            <a:off x="238539" y="2575042"/>
            <a:ext cx="5640310" cy="2461415"/>
          </a:xfrm>
        </p:spPr>
        <p:txBody>
          <a:bodyPr>
            <a:normAutofit/>
          </a:bodyPr>
          <a:lstStyle/>
          <a:p>
            <a:r>
              <a:rPr lang="es-MX" b="1" dirty="0"/>
              <a:t>5. </a:t>
            </a:r>
            <a:r>
              <a:rPr lang="es-MX" dirty="0"/>
              <a:t>Cuarto paso del Actuar: La calendarización; de acuerdo a la programación elaborada, se hace el calendario de todas las actividades. </a:t>
            </a:r>
            <a:endParaRPr lang="es-MX" sz="3200" dirty="0"/>
          </a:p>
        </p:txBody>
      </p:sp>
      <p:pic>
        <p:nvPicPr>
          <p:cNvPr id="5" name="Imagen 4">
            <a:extLst>
              <a:ext uri="{FF2B5EF4-FFF2-40B4-BE49-F238E27FC236}">
                <a16:creationId xmlns:a16="http://schemas.microsoft.com/office/drawing/2014/main" id="{A68BC3A5-E3BF-6F44-BDC3-AD01E4025C49}"/>
              </a:ext>
            </a:extLst>
          </p:cNvPr>
          <p:cNvPicPr>
            <a:picLocks noChangeAspect="1"/>
          </p:cNvPicPr>
          <p:nvPr/>
        </p:nvPicPr>
        <p:blipFill rotWithShape="1">
          <a:blip r:embed="rId2"/>
          <a:srcRect l="10310" r="2064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4844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630D7-5D7C-D44E-928F-0E6EA77D3879}"/>
              </a:ext>
            </a:extLst>
          </p:cNvPr>
          <p:cNvSpPr>
            <a:spLocks noGrp="1"/>
          </p:cNvSpPr>
          <p:nvPr>
            <p:ph type="title"/>
          </p:nvPr>
        </p:nvSpPr>
        <p:spPr/>
        <p:txBody>
          <a:bodyPr>
            <a:normAutofit fontScale="90000"/>
          </a:bodyPr>
          <a:lstStyle/>
          <a:p>
            <a:r>
              <a:rPr lang="es-ES_tradnl" dirty="0"/>
              <a:t>Oración:</a:t>
            </a:r>
            <a:r>
              <a:rPr lang="es-MX" b="1" dirty="0"/>
              <a:t> Invocación al Espíritu Santo (cfr. día 1) </a:t>
            </a:r>
            <a:br>
              <a:rPr lang="es-ES_tradnl" dirty="0"/>
            </a:br>
            <a:endParaRPr lang="es-ES_tradnl" dirty="0"/>
          </a:p>
        </p:txBody>
      </p:sp>
      <p:sp>
        <p:nvSpPr>
          <p:cNvPr id="3" name="Marcador de contenido 2">
            <a:extLst>
              <a:ext uri="{FF2B5EF4-FFF2-40B4-BE49-F238E27FC236}">
                <a16:creationId xmlns:a16="http://schemas.microsoft.com/office/drawing/2014/main" id="{83E20278-F9D2-0842-9B02-866614F6D04C}"/>
              </a:ext>
            </a:extLst>
          </p:cNvPr>
          <p:cNvSpPr>
            <a:spLocks noGrp="1"/>
          </p:cNvSpPr>
          <p:nvPr>
            <p:ph idx="1"/>
          </p:nvPr>
        </p:nvSpPr>
        <p:spPr>
          <a:xfrm>
            <a:off x="440635" y="1371601"/>
            <a:ext cx="11310730" cy="5486399"/>
          </a:xfrm>
        </p:spPr>
        <p:txBody>
          <a:bodyPr>
            <a:normAutofit/>
          </a:bodyPr>
          <a:lstStyle/>
          <a:p>
            <a:r>
              <a:rPr lang="es-MX" b="1" dirty="0"/>
              <a:t>Lectio divina: </a:t>
            </a:r>
            <a:r>
              <a:rPr lang="es-MX" i="1" dirty="0"/>
              <a:t>Primera Carta de P edro 4, 10-11 </a:t>
            </a:r>
            <a:endParaRPr lang="es-MX" dirty="0"/>
          </a:p>
          <a:p>
            <a:pPr marL="0" indent="0">
              <a:buNone/>
            </a:pPr>
            <a:endParaRPr lang="es-MX" i="1" dirty="0"/>
          </a:p>
          <a:p>
            <a:pPr marL="0" indent="0">
              <a:buNone/>
            </a:pPr>
            <a:r>
              <a:rPr lang="es-MX" b="1" dirty="0"/>
              <a:t>a) Lectura del texto en voz alta </a:t>
            </a:r>
            <a:endParaRPr lang="es-MX" dirty="0"/>
          </a:p>
          <a:p>
            <a:pPr marL="0" indent="0">
              <a:buNone/>
            </a:pPr>
            <a:r>
              <a:rPr lang="es-MX" sz="3200" dirty="0"/>
              <a:t>10 Que cada cual ponga al servicio de los demás los dones que haya recibido, como buenos administradores de las diversas gracias de Dios. 11 Si alguno habla, que sean palabras de Dios; si alguno presta un servicio, hágalo en virtud del poder recibido de Dios. Así, Dios será glorificado en todo por Jesucristo, a quien corresponden la gloria y el poder por los siglos de los siglos. Amén </a:t>
            </a:r>
          </a:p>
          <a:p>
            <a:pPr marL="0" indent="0">
              <a:buNone/>
            </a:pPr>
            <a:endParaRPr lang="es-MX" b="1" dirty="0"/>
          </a:p>
          <a:p>
            <a:pPr marL="0" indent="0">
              <a:buNone/>
            </a:pPr>
            <a:r>
              <a:rPr lang="es-MX" b="1" dirty="0"/>
              <a:t>b) Silencio meditativo 5 minutos </a:t>
            </a:r>
            <a:endParaRPr lang="es-MX" dirty="0"/>
          </a:p>
          <a:p>
            <a:pPr marL="0" indent="0">
              <a:buNone/>
            </a:pPr>
            <a:endParaRPr lang="es-ES_tradnl" dirty="0"/>
          </a:p>
        </p:txBody>
      </p:sp>
    </p:spTree>
    <p:extLst>
      <p:ext uri="{BB962C8B-B14F-4D97-AF65-F5344CB8AC3E}">
        <p14:creationId xmlns:p14="http://schemas.microsoft.com/office/powerpoint/2010/main" val="146641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ía">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3796</TotalTime>
  <Words>1405</Words>
  <Application>Microsoft Macintosh PowerPoint</Application>
  <PresentationFormat>Panorámica</PresentationFormat>
  <Paragraphs>88</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28</vt:i4>
      </vt:variant>
    </vt:vector>
  </HeadingPairs>
  <TitlesOfParts>
    <vt:vector size="35" baseType="lpstr">
      <vt:lpstr>Arial</vt:lpstr>
      <vt:lpstr>Calibri</vt:lpstr>
      <vt:lpstr>Calibri Light</vt:lpstr>
      <vt:lpstr>Century Gothic</vt:lpstr>
      <vt:lpstr>Galería</vt:lpstr>
      <vt:lpstr>Tema de Office</vt:lpstr>
      <vt:lpstr>1_Tema de Office</vt:lpstr>
      <vt:lpstr>ACTUAR CON LA FUERZA DEL ESPÍRITU SANTO</vt:lpstr>
      <vt:lpstr>Objetivo específico </vt:lpstr>
      <vt:lpstr>Finalidad</vt:lpstr>
      <vt:lpstr>Finalidad</vt:lpstr>
      <vt:lpstr>Propuesta de trabajo</vt:lpstr>
      <vt:lpstr>Propuesta de trabajo</vt:lpstr>
      <vt:lpstr>Propuesta de trabajo</vt:lpstr>
      <vt:lpstr>Propuesta de trabajo</vt:lpstr>
      <vt:lpstr>Oración: Invocación al Espíritu Santo (cfr. día 1)  </vt:lpstr>
      <vt:lpstr>Preguntas para la reflexión</vt:lpstr>
      <vt:lpstr>PRIMER PASO DEL ACTUAR   Discernimiento pastoral </vt:lpstr>
      <vt:lpstr>PRIMER PASO DEL ACTUAR   Discernimiento pastoral </vt:lpstr>
      <vt:lpstr>PRIMER PASO DEL ACTUAR   Discernimiento pastoral </vt:lpstr>
      <vt:lpstr>SEGUNDO PASO DEL ACTUAR   Elaboración de las metas </vt:lpstr>
      <vt:lpstr>SEGUNDO PASO DEL ACTUAR   Elaboración de las metas </vt:lpstr>
      <vt:lpstr>SEGUNDO PASO DEL ACTUAR   Elaboración de las metas </vt:lpstr>
      <vt:lpstr>SEGUNDO PASO DEL ACTUAR   Elaboración de las metas </vt:lpstr>
      <vt:lpstr>• Asumir el compromiso bautismal. • Animar a las personas víctimas de la violencia. • Entender a fondo nuestro proceso diocesano de pastoral. • Involucrar al laico en la toma de decisiones eclesiales. • Desaparecer el clericalismo. • Restringir las bebidas con alcohol.</vt:lpstr>
      <vt:lpstr>Presentación de PowerPoint</vt:lpstr>
      <vt:lpstr>TERCER PASO DEL ACTUAR Definir las actividades: </vt:lpstr>
      <vt:lpstr>Presentación de PowerPoint</vt:lpstr>
      <vt:lpstr>CUARTO PASO DEL ACTUAR Calendarización</vt:lpstr>
      <vt:lpstr>CUARTO PASO DEL ACTUAR Calendarización</vt:lpstr>
      <vt:lpstr>FESTEJAR Y CELEBRAR</vt:lpstr>
      <vt:lpstr>HORA SANTA </vt:lpstr>
      <vt:lpstr>a. Evangelio de San Mateo 11, 25-30 </vt:lpstr>
      <vt:lpstr>b. Salmo 126 Dios, alegría y esperanza nuestra </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Juzgar con los criterios del Hijo</dc:title>
  <dc:creator>Mauricio Muratalla Hernandez</dc:creator>
  <cp:lastModifiedBy>Mauricio Muratalla Hernandez</cp:lastModifiedBy>
  <cp:revision>36</cp:revision>
  <dcterms:created xsi:type="dcterms:W3CDTF">2018-10-10T17:43:19Z</dcterms:created>
  <dcterms:modified xsi:type="dcterms:W3CDTF">2018-10-18T03:31:09Z</dcterms:modified>
</cp:coreProperties>
</file>